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6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7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78"/>
  </p:notesMasterIdLst>
  <p:handoutMasterIdLst>
    <p:handoutMasterId r:id="rId79"/>
  </p:handoutMasterIdLst>
  <p:sldIdLst>
    <p:sldId id="321" r:id="rId2"/>
    <p:sldId id="669" r:id="rId3"/>
    <p:sldId id="852" r:id="rId4"/>
    <p:sldId id="853" r:id="rId5"/>
    <p:sldId id="854" r:id="rId6"/>
    <p:sldId id="855" r:id="rId7"/>
    <p:sldId id="950" r:id="rId8"/>
    <p:sldId id="740" r:id="rId9"/>
    <p:sldId id="710" r:id="rId10"/>
    <p:sldId id="711" r:id="rId11"/>
    <p:sldId id="891" r:id="rId12"/>
    <p:sldId id="675" r:id="rId13"/>
    <p:sldId id="803" r:id="rId14"/>
    <p:sldId id="782" r:id="rId15"/>
    <p:sldId id="820" r:id="rId16"/>
    <p:sldId id="817" r:id="rId17"/>
    <p:sldId id="739" r:id="rId18"/>
    <p:sldId id="766" r:id="rId19"/>
    <p:sldId id="789" r:id="rId20"/>
    <p:sldId id="794" r:id="rId21"/>
    <p:sldId id="767" r:id="rId22"/>
    <p:sldId id="768" r:id="rId23"/>
    <p:sldId id="865" r:id="rId24"/>
    <p:sldId id="648" r:id="rId25"/>
    <p:sldId id="772" r:id="rId26"/>
    <p:sldId id="793" r:id="rId27"/>
    <p:sldId id="774" r:id="rId28"/>
    <p:sldId id="706" r:id="rId29"/>
    <p:sldId id="773" r:id="rId30"/>
    <p:sldId id="775" r:id="rId31"/>
    <p:sldId id="870" r:id="rId32"/>
    <p:sldId id="776" r:id="rId33"/>
    <p:sldId id="796" r:id="rId34"/>
    <p:sldId id="851" r:id="rId35"/>
    <p:sldId id="798" r:id="rId36"/>
    <p:sldId id="676" r:id="rId37"/>
    <p:sldId id="677" r:id="rId38"/>
    <p:sldId id="647" r:id="rId39"/>
    <p:sldId id="661" r:id="rId40"/>
    <p:sldId id="650" r:id="rId41"/>
    <p:sldId id="652" r:id="rId42"/>
    <p:sldId id="787" r:id="rId43"/>
    <p:sldId id="788" r:id="rId44"/>
    <p:sldId id="651" r:id="rId45"/>
    <p:sldId id="653" r:id="rId46"/>
    <p:sldId id="804" r:id="rId47"/>
    <p:sldId id="867" r:id="rId48"/>
    <p:sldId id="654" r:id="rId49"/>
    <p:sldId id="655" r:id="rId50"/>
    <p:sldId id="656" r:id="rId51"/>
    <p:sldId id="657" r:id="rId52"/>
    <p:sldId id="945" r:id="rId53"/>
    <p:sldId id="946" r:id="rId54"/>
    <p:sldId id="947" r:id="rId55"/>
    <p:sldId id="948" r:id="rId56"/>
    <p:sldId id="949" r:id="rId57"/>
    <p:sldId id="662" r:id="rId58"/>
    <p:sldId id="658" r:id="rId59"/>
    <p:sldId id="866" r:id="rId60"/>
    <p:sldId id="905" r:id="rId61"/>
    <p:sldId id="944" r:id="rId62"/>
    <p:sldId id="906" r:id="rId63"/>
    <p:sldId id="907" r:id="rId64"/>
    <p:sldId id="908" r:id="rId65"/>
    <p:sldId id="909" r:id="rId66"/>
    <p:sldId id="910" r:id="rId67"/>
    <p:sldId id="911" r:id="rId68"/>
    <p:sldId id="913" r:id="rId69"/>
    <p:sldId id="943" r:id="rId70"/>
    <p:sldId id="914" r:id="rId71"/>
    <p:sldId id="915" r:id="rId72"/>
    <p:sldId id="916" r:id="rId73"/>
    <p:sldId id="917" r:id="rId74"/>
    <p:sldId id="918" r:id="rId75"/>
    <p:sldId id="919" r:id="rId76"/>
    <p:sldId id="762" r:id="rId77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852"/>
            <p14:sldId id="853"/>
            <p14:sldId id="854"/>
            <p14:sldId id="855"/>
            <p14:sldId id="950"/>
            <p14:sldId id="740"/>
            <p14:sldId id="710"/>
            <p14:sldId id="711"/>
            <p14:sldId id="891"/>
            <p14:sldId id="675"/>
            <p14:sldId id="803"/>
            <p14:sldId id="782"/>
            <p14:sldId id="820"/>
            <p14:sldId id="817"/>
            <p14:sldId id="739"/>
            <p14:sldId id="766"/>
            <p14:sldId id="789"/>
            <p14:sldId id="794"/>
            <p14:sldId id="767"/>
            <p14:sldId id="768"/>
            <p14:sldId id="865"/>
            <p14:sldId id="648"/>
            <p14:sldId id="772"/>
            <p14:sldId id="793"/>
            <p14:sldId id="774"/>
            <p14:sldId id="706"/>
            <p14:sldId id="773"/>
            <p14:sldId id="775"/>
            <p14:sldId id="870"/>
            <p14:sldId id="776"/>
            <p14:sldId id="796"/>
            <p14:sldId id="851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804"/>
            <p14:sldId id="867"/>
            <p14:sldId id="654"/>
            <p14:sldId id="655"/>
            <p14:sldId id="656"/>
            <p14:sldId id="657"/>
            <p14:sldId id="945"/>
            <p14:sldId id="946"/>
            <p14:sldId id="947"/>
            <p14:sldId id="948"/>
            <p14:sldId id="949"/>
            <p14:sldId id="662"/>
            <p14:sldId id="658"/>
            <p14:sldId id="866"/>
            <p14:sldId id="905"/>
            <p14:sldId id="944"/>
            <p14:sldId id="906"/>
            <p14:sldId id="907"/>
            <p14:sldId id="908"/>
            <p14:sldId id="909"/>
            <p14:sldId id="910"/>
            <p14:sldId id="911"/>
            <p14:sldId id="913"/>
            <p14:sldId id="943"/>
            <p14:sldId id="914"/>
            <p14:sldId id="915"/>
            <p14:sldId id="916"/>
            <p14:sldId id="917"/>
            <p14:sldId id="918"/>
            <p14:sldId id="919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96" autoAdjust="0"/>
  </p:normalViewPr>
  <p:slideViewPr>
    <p:cSldViewPr>
      <p:cViewPr varScale="1">
        <p:scale>
          <a:sx n="61" d="100"/>
          <a:sy n="61" d="100"/>
        </p:scale>
        <p:origin x="36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2022/6/2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3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369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105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22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701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1831939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9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4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54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3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32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76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82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45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72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49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699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9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2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00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9B7DF-3B64-42FD-9AC6-63E46B54AE1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9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8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5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  <p:extLst>
      <p:ext uri="{BB962C8B-B14F-4D97-AF65-F5344CB8AC3E}">
        <p14:creationId xmlns:p14="http://schemas.microsoft.com/office/powerpoint/2010/main" val="3512445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41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="" xmlns:a16="http://schemas.microsoft.com/office/drawing/2014/main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>
              <a:extLst>
                <a:ext uri="{FF2B5EF4-FFF2-40B4-BE49-F238E27FC236}">
                  <a16:creationId xmlns="" xmlns:a16="http://schemas.microsoft.com/office/drawing/2014/main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="" xmlns:a16="http://schemas.microsoft.com/office/drawing/2014/main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3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="" xmlns:a16="http://schemas.microsoft.com/office/drawing/2014/main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="" xmlns:a16="http://schemas.microsoft.com/office/drawing/2014/main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28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443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91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15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91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="" xmlns:a16="http://schemas.microsoft.com/office/drawing/2014/main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="" xmlns:a16="http://schemas.microsoft.com/office/drawing/2014/main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音视频公开课</a:t>
              </a:r>
              <a:endParaRPr lang="zh-CN" altLang="en-US" sz="6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  <p:sp>
          <p:nvSpPr>
            <p:cNvPr id="17" name="TextBox 53">
              <a:extLst>
                <a:ext uri="{FF2B5EF4-FFF2-40B4-BE49-F238E27FC236}">
                  <a16:creationId xmlns="" xmlns:a16="http://schemas.microsoft.com/office/drawing/2014/main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="" xmlns:a16="http://schemas.microsoft.com/office/drawing/2014/main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="" xmlns:a16="http://schemas.microsoft.com/office/drawing/2014/main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为什么要学习音视频（竞争力）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854694" y="2700175"/>
            <a:ext cx="18179999" cy="7434118"/>
            <a:chOff x="3655944" y="2578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3655944" y="2578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3892194" y="3063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97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1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 idx="4294967295"/>
          </p:nvPr>
        </p:nvSpPr>
        <p:spPr>
          <a:xfrm>
            <a:off x="618" y="378153"/>
            <a:ext cx="10797596" cy="11000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" y="348"/>
            <a:ext cx="23038154" cy="129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6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今晚开启你的瓶颈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18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  </a:t>
            </a:r>
            <a:r>
              <a:rPr lang="zh-CN" altLang="en-US" sz="2400" dirty="0" smtClean="0"/>
              <a:t>说说什么是封装格式，封装格式下面是什么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 4  H264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H265</a:t>
            </a:r>
            <a:r>
              <a:rPr lang="zh-CN" altLang="en-US" sz="2400" dirty="0" smtClean="0"/>
              <a:t>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 5  </a:t>
            </a:r>
            <a:r>
              <a:rPr lang="zh-CN" altLang="en-US" sz="2400" dirty="0" smtClean="0"/>
              <a:t>一个可以播放的视频第一帧的帧类型是什么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6</a:t>
            </a:r>
            <a:r>
              <a:rPr lang="zh-CN" altLang="en-US" sz="2400" dirty="0" smtClean="0"/>
              <a:t>  一个可以播放的视频第二帧帧类型一定是什么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7   </a:t>
            </a:r>
            <a:r>
              <a:rPr lang="zh-CN" altLang="en-US" sz="2400" dirty="0" smtClean="0"/>
              <a:t>说说</a:t>
            </a:r>
            <a:r>
              <a:rPr lang="zh-CN" altLang="en-US" sz="2400" dirty="0"/>
              <a:t>视频倒</a:t>
            </a:r>
            <a:r>
              <a:rPr lang="zh-CN" altLang="en-US" sz="2400" dirty="0" smtClean="0"/>
              <a:t>放实现的</a:t>
            </a:r>
            <a:r>
              <a:rPr lang="zh-CN" altLang="en-US" sz="2400" dirty="0"/>
              <a:t>原理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</a:t>
            </a:r>
            <a:r>
              <a:rPr lang="en-US" altLang="zh-CN" sz="2400" dirty="0"/>
              <a:t>8   </a:t>
            </a:r>
            <a:r>
              <a:rPr lang="zh-CN" altLang="en-US" sz="2400" dirty="0" smtClean="0"/>
              <a:t>硬</a:t>
            </a:r>
            <a:r>
              <a:rPr lang="zh-CN" altLang="en-US" sz="2400" dirty="0"/>
              <a:t>编码与软编码有什么区别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   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9  </a:t>
            </a:r>
            <a:r>
              <a:rPr lang="zh-CN" altLang="en-US" sz="2400" dirty="0" smtClean="0"/>
              <a:t>视频能倒放吗，抖音的倒放是如何实现的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10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什么是宏块，为什么可以通过宏块极限压缩</a:t>
            </a:r>
            <a:endParaRPr lang="en-US" altLang="zh-CN" sz="2400" dirty="0" smtClean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3  </a:t>
            </a:r>
            <a:r>
              <a:rPr lang="zh-CN" altLang="en-US" sz="2400" dirty="0" smtClean="0"/>
              <a:t>宏快越大对应的视频文件越小还是越大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10207096" y="7936261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11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6" name="矩形 15"/>
          <p:cNvSpPr/>
          <p:nvPr/>
        </p:nvSpPr>
        <p:spPr>
          <a:xfrm>
            <a:off x="10199498" y="923804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12  </a:t>
            </a:r>
            <a:r>
              <a:rPr lang="zh-CN" altLang="en-US" sz="2400" dirty="0" smtClean="0"/>
              <a:t>音视频同步是怎么做的，有几种同步方式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88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 smtClean="0"/>
              <a:t>什么是音视频</a:t>
            </a:r>
            <a:endParaRPr lang="zh-CN" altLang="en-US" sz="7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 smtClean="0">
                <a:solidFill>
                  <a:schemeClr val="tx1"/>
                </a:solidFill>
              </a:rPr>
              <a:t>一</a:t>
            </a:r>
            <a:r>
              <a:rPr lang="zh-CN" altLang="en-US" sz="2800" dirty="0">
                <a:solidFill>
                  <a:schemeClr val="tx1"/>
                </a:solidFill>
              </a:rPr>
              <a:t>张</a:t>
            </a:r>
            <a:r>
              <a:rPr lang="en-US" altLang="zh-CN" sz="2800" dirty="0" smtClean="0">
                <a:solidFill>
                  <a:schemeClr val="tx1"/>
                </a:solidFill>
              </a:rPr>
              <a:t>DVD</a:t>
            </a:r>
            <a:r>
              <a:rPr lang="zh-CN" altLang="en-US" sz="2800" dirty="0" smtClean="0">
                <a:solidFill>
                  <a:schemeClr val="tx1"/>
                </a:solidFill>
              </a:rPr>
              <a:t>或者</a:t>
            </a:r>
            <a:r>
              <a:rPr lang="en-US" altLang="zh-CN" sz="2800" dirty="0" smtClean="0">
                <a:solidFill>
                  <a:schemeClr val="tx1"/>
                </a:solidFill>
              </a:rPr>
              <a:t>1G</a:t>
            </a:r>
            <a:r>
              <a:rPr lang="zh-CN" altLang="en-US" sz="2800" dirty="0" smtClean="0">
                <a:solidFill>
                  <a:schemeClr val="tx1"/>
                </a:solidFill>
              </a:rPr>
              <a:t>的磁盘只能</a:t>
            </a:r>
            <a:r>
              <a:rPr lang="zh-CN" altLang="en-US" sz="2800" dirty="0">
                <a:solidFill>
                  <a:schemeClr val="tx1"/>
                </a:solidFill>
              </a:rPr>
              <a:t>存储几秒钟的未压缩数字视频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</a:t>
            </a:r>
            <a:r>
              <a:rPr lang="zh-CN" altLang="en-US" sz="2800" dirty="0" smtClean="0">
                <a:solidFill>
                  <a:schemeClr val="accent2"/>
                </a:solidFill>
              </a:rPr>
              <a:t>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编码</a:t>
            </a:r>
            <a:endParaRPr lang="zh-CN" altLang="en-US" sz="3200" b="1" dirty="0"/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压缩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85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059941" y="8128283"/>
            <a:ext cx="129195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音视频通话中的</a:t>
            </a:r>
            <a:r>
              <a:rPr lang="en-US" altLang="zh-CN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H265 </a:t>
            </a:r>
            <a:r>
              <a:rPr lang="en-US" altLang="zh-CN" sz="40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H265</a:t>
            </a:r>
            <a:r>
              <a:rPr lang="zh-CN" altLang="en-US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是基于</a:t>
            </a:r>
            <a:r>
              <a:rPr lang="en-US" altLang="zh-CN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H264</a:t>
            </a:r>
            <a:r>
              <a:rPr lang="zh-CN" altLang="en-US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基础上发展的</a:t>
            </a:r>
            <a:endParaRPr lang="en-US" altLang="zh-CN" sz="4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65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H264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定义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 smtClean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是专门去除这些冗余的算法，我们把这种算法称为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编码</a:t>
              </a:r>
              <a:endParaRPr lang="en-US" altLang="zh-CN" sz="3200" dirty="0" smtClean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H264</a:t>
              </a:r>
              <a:r>
                <a:rPr lang="zh-CN" altLang="en-US" sz="3200" dirty="0"/>
                <a:t>是新一代的编码标准，以高压缩高质量和支持多种网络的流媒体传输</a:t>
              </a:r>
              <a:r>
                <a:rPr lang="zh-CN" altLang="en-US" sz="3200" dirty="0" smtClean="0"/>
                <a:t>著称</a:t>
              </a:r>
              <a:endParaRPr lang="en-US" altLang="zh-CN" sz="3200" dirty="0" smtClean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 smtClean="0"/>
                <a:t>像大多数看到的视频，如苍老师的电影，如</a:t>
              </a:r>
              <a:r>
                <a:rPr lang="en-US" altLang="zh-CN" sz="3200" dirty="0" err="1" smtClean="0"/>
                <a:t>rmvb</a:t>
              </a:r>
              <a:r>
                <a:rPr lang="en-US" altLang="zh-CN" sz="3200" dirty="0" smtClean="0"/>
                <a:t>   </a:t>
              </a:r>
              <a:r>
                <a:rPr lang="en-US" altLang="zh-CN" sz="3200" dirty="0" err="1" smtClean="0"/>
                <a:t>avi</a:t>
              </a:r>
              <a:r>
                <a:rPr lang="zh-CN" altLang="en-US" sz="3200" dirty="0"/>
                <a:t> </a:t>
              </a:r>
              <a:r>
                <a:rPr lang="zh-CN" altLang="en-US" sz="3200" dirty="0" smtClean="0"/>
                <a:t>  </a:t>
              </a:r>
              <a:r>
                <a:rPr lang="en-US" altLang="zh-CN" sz="3200" dirty="0" smtClean="0"/>
                <a:t>mp4   </a:t>
              </a:r>
              <a:r>
                <a:rPr lang="en-US" altLang="zh-CN" sz="3200" dirty="0" err="1" smtClean="0"/>
                <a:t>flv</a:t>
              </a:r>
              <a:r>
                <a:rPr lang="en-US" altLang="zh-CN" sz="3200" dirty="0" smtClean="0"/>
                <a:t>   </a:t>
              </a:r>
              <a:r>
                <a:rPr lang="zh-CN" altLang="en-US" sz="3200" dirty="0" smtClean="0"/>
                <a:t>大都是由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进行编码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当然也会有不同的 如 </a:t>
              </a:r>
              <a:r>
                <a:rPr lang="en-US" altLang="zh-CN" sz="3200" dirty="0" smtClean="0"/>
                <a:t>mpeg4   vp9   </a:t>
              </a:r>
              <a:r>
                <a:rPr lang="zh-CN" altLang="en-US" sz="3200" dirty="0" smtClean="0"/>
                <a:t>这样比较冷门的编码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zh-CN" altLang="en-US" sz="3200" dirty="0"/>
                <a:t>无论</a:t>
              </a:r>
              <a:r>
                <a:rPr lang="zh-CN" altLang="en-US" sz="3200" dirty="0" smtClean="0"/>
                <a:t>是</a:t>
              </a:r>
              <a:r>
                <a:rPr lang="en-US" altLang="zh-CN" sz="3200" dirty="0" smtClean="0"/>
                <a:t>h264  mpeg4  vp9 </a:t>
              </a:r>
              <a:r>
                <a:rPr lang="zh-CN" altLang="en-US" sz="3200" dirty="0" smtClean="0"/>
                <a:t>都是基于宏块的方式进行编码，原理是一样的，只不过实现的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一致罢了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1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两大电信联盟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 smtClean="0"/>
              <a:t>H264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534043" cy="2438939"/>
            <a:chOff x="2114694" y="6750350"/>
            <a:chExt cx="6534043" cy="2438939"/>
          </a:xfrm>
        </p:grpSpPr>
        <p:sp>
          <p:nvSpPr>
            <p:cNvPr id="7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国际电信联盟</a:t>
              </a:r>
              <a:r>
                <a:rPr lang="en-US" altLang="zh-CN" sz="4400" dirty="0" smtClean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>
              <a:spLocks/>
            </p:cNvSpPr>
            <p:nvPr/>
          </p:nvSpPr>
          <p:spPr>
            <a:xfrm>
              <a:off x="251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国际标准化组织</a:t>
              </a:r>
              <a:r>
                <a:rPr lang="en-US" altLang="zh-CN" sz="4400" dirty="0" smtClean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 smtClean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在江湖打了</a:t>
            </a:r>
            <a:r>
              <a:rPr lang="en-US" altLang="zh-CN" sz="6000" dirty="0" smtClean="0"/>
              <a:t>10</a:t>
            </a:r>
            <a:r>
              <a:rPr lang="zh-CN" altLang="en-US" sz="6000" dirty="0" smtClean="0"/>
              <a:t>年</a:t>
            </a:r>
            <a:endParaRPr lang="zh-CN" altLang="en-US" sz="6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>
              <a:spLocks/>
            </p:cNvSpPr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H264       MPEG4 AVC</a:t>
              </a:r>
              <a:endParaRPr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6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ITU-T </a:t>
            </a:r>
            <a:r>
              <a:rPr lang="zh-CN" altLang="en-US" dirty="0" smtClean="0"/>
              <a:t>视频编码发展历程</a:t>
            </a:r>
            <a:endParaRPr lang="zh-CN" altLang="en-US" dirty="0"/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其他参与者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4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  </a:t>
            </a:r>
            <a:r>
              <a:rPr lang="zh-CN" altLang="en-US" sz="2400" dirty="0" smtClean="0"/>
              <a:t>说说什么是封装格式，封装格式下面是什么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 4  H264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H265</a:t>
            </a:r>
            <a:r>
              <a:rPr lang="zh-CN" altLang="en-US" sz="2400" dirty="0" smtClean="0"/>
              <a:t>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9786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 5  </a:t>
            </a:r>
            <a:r>
              <a:rPr lang="zh-CN" altLang="en-US" sz="2400" dirty="0" smtClean="0"/>
              <a:t>一个可以播放的视频第一帧的帧类型是什么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6</a:t>
            </a:r>
            <a:r>
              <a:rPr lang="zh-CN" altLang="en-US" sz="2400" dirty="0" smtClean="0"/>
              <a:t>  一个可以播放的视频第二帧帧类型一定是什么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7   </a:t>
            </a:r>
            <a:r>
              <a:rPr lang="zh-CN" altLang="en-US" sz="2400" dirty="0" smtClean="0"/>
              <a:t>说说</a:t>
            </a:r>
            <a:r>
              <a:rPr lang="zh-CN" altLang="en-US" sz="2400" dirty="0"/>
              <a:t>视频倒</a:t>
            </a:r>
            <a:r>
              <a:rPr lang="zh-CN" altLang="en-US" sz="2400" dirty="0" smtClean="0"/>
              <a:t>放实现的</a:t>
            </a:r>
            <a:r>
              <a:rPr lang="zh-CN" altLang="en-US" sz="2400" dirty="0"/>
              <a:t>原理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</a:t>
            </a:r>
            <a:r>
              <a:rPr lang="en-US" altLang="zh-CN" sz="2400" dirty="0"/>
              <a:t>8   </a:t>
            </a:r>
            <a:r>
              <a:rPr lang="zh-CN" altLang="en-US" sz="2400" dirty="0" smtClean="0"/>
              <a:t>硬</a:t>
            </a:r>
            <a:r>
              <a:rPr lang="zh-CN" altLang="en-US" sz="2400" dirty="0"/>
              <a:t>编码与软编码有什么区别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   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9  </a:t>
            </a:r>
            <a:r>
              <a:rPr lang="zh-CN" altLang="en-US" sz="2400" dirty="0" smtClean="0"/>
              <a:t>视频能倒放吗，抖音的倒放是如何实现的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10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什么是宏块，为什么可以通过宏块极限压缩</a:t>
            </a:r>
            <a:endParaRPr lang="en-US" altLang="zh-CN" sz="2400" dirty="0" smtClean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3  </a:t>
            </a:r>
            <a:r>
              <a:rPr lang="zh-CN" altLang="en-US" sz="2400" dirty="0" smtClean="0"/>
              <a:t>宏快越大对应的视频文件越小还是越大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10207096" y="7936261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11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6" name="矩形 15"/>
          <p:cNvSpPr/>
          <p:nvPr/>
        </p:nvSpPr>
        <p:spPr>
          <a:xfrm>
            <a:off x="10199498" y="923804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12  </a:t>
            </a:r>
            <a:r>
              <a:rPr lang="zh-CN" altLang="en-US" sz="2400" dirty="0" smtClean="0"/>
              <a:t>音视频同步是怎么做的，有几种同步方式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079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3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H261</a:t>
            </a:r>
            <a:r>
              <a:rPr lang="zh-CN" altLang="en-US" sz="6000" dirty="0" smtClean="0"/>
              <a:t>奠定的技术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=""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=""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=""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3254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 smtClean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0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</a:t>
            </a:r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组成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99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</a:t>
            </a:r>
            <a:r>
              <a:rPr lang="zh-CN" altLang="en-US" dirty="0" smtClean="0"/>
              <a:t>视频文件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封装格式与编码格式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格式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0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999829" y="4050307"/>
            <a:ext cx="5341755" cy="455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984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1984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endParaRPr lang="en-US" altLang="zh-CN" sz="1984" b="1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984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曾任职</a:t>
            </a:r>
            <a:r>
              <a:rPr lang="en-US" altLang="zh-CN" sz="1984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984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，华为，网易，有着</a:t>
            </a:r>
            <a:r>
              <a:rPr lang="en-US" altLang="zh-CN" sz="1984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12</a:t>
            </a:r>
            <a:r>
              <a:rPr lang="zh-CN" altLang="en-US" sz="1984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年开发经验。特邀</a:t>
            </a:r>
            <a:r>
              <a:rPr lang="en-US" altLang="zh-CN" sz="1984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984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984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984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对音视频剪辑，编解码</a:t>
            </a:r>
            <a:r>
              <a:rPr lang="zh-CN" altLang="en-US" sz="1984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和</a:t>
            </a:r>
            <a:r>
              <a:rPr lang="en-US" altLang="zh-CN" sz="1984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</a:t>
            </a:r>
            <a:r>
              <a:rPr lang="en-US" altLang="zh-CN" sz="1984" dirty="0" err="1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热爱互</a:t>
            </a:r>
            <a:r>
              <a:rPr lang="zh-CN" altLang="en-US" sz="1984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移动开发有着深入研究。</a:t>
            </a:r>
            <a:r>
              <a:rPr lang="en-US" altLang="zh-CN" sz="1984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产品控、代码控，拥有丰富的项目经验，主持研发了多个成功上线的大型互联网项目</a:t>
            </a:r>
            <a:r>
              <a:rPr lang="en-US" altLang="zh-CN" sz="1984" dirty="0" err="1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联网</a:t>
            </a:r>
            <a:r>
              <a:rPr lang="en-US" altLang="zh-CN" sz="1984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，热衷于各种Android底层技术，精通NDK</a:t>
            </a:r>
            <a:r>
              <a:rPr lang="en-US" altLang="zh-CN" sz="1984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</a:t>
            </a:r>
            <a:r>
              <a:rPr lang="en-US" altLang="zh-CN" sz="1984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架构和前端开发，擅长移动互联网高并发、可维护性架构设计，有丰富的实战经验</a:t>
            </a:r>
            <a:r>
              <a:rPr lang="en-US" altLang="zh-CN" sz="1984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 </a:t>
            </a:r>
          </a:p>
          <a:p>
            <a:pPr algn="l"/>
            <a:endParaRPr lang="en-US" altLang="zh-CN" sz="1984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984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425" y="4214142"/>
            <a:ext cx="3394438" cy="3562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441336"/>
            <a:ext cx="10799713" cy="110097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David</a:t>
            </a:r>
            <a:r>
              <a:rPr lang="zh-CN" altLang="en-US" dirty="0" smtClean="0"/>
              <a:t>老师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968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如何解码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0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  </a:t>
            </a:r>
            <a:r>
              <a:rPr lang="zh-CN" altLang="en-US" sz="2400" dirty="0" smtClean="0"/>
              <a:t>说说什么是封装格式，封装格式下面是什么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 4  H264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H265</a:t>
            </a:r>
            <a:r>
              <a:rPr lang="zh-CN" altLang="en-US" sz="2400" dirty="0" smtClean="0"/>
              <a:t>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9786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 5  </a:t>
            </a:r>
            <a:r>
              <a:rPr lang="zh-CN" altLang="en-US" sz="2400" dirty="0" smtClean="0"/>
              <a:t>一个可以播放的视频第一帧的帧类型是什么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6</a:t>
            </a:r>
            <a:r>
              <a:rPr lang="zh-CN" altLang="en-US" sz="2400" dirty="0" smtClean="0"/>
              <a:t>  一个可以播放的视频第二帧帧类型一定是什么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7   </a:t>
            </a:r>
            <a:r>
              <a:rPr lang="zh-CN" altLang="en-US" sz="2400" dirty="0" smtClean="0"/>
              <a:t>说说</a:t>
            </a:r>
            <a:r>
              <a:rPr lang="zh-CN" altLang="en-US" sz="2400" dirty="0"/>
              <a:t>视频倒</a:t>
            </a:r>
            <a:r>
              <a:rPr lang="zh-CN" altLang="en-US" sz="2400" dirty="0" smtClean="0"/>
              <a:t>放实现的</a:t>
            </a:r>
            <a:r>
              <a:rPr lang="zh-CN" altLang="en-US" sz="2400" dirty="0"/>
              <a:t>原理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</a:t>
            </a:r>
            <a:r>
              <a:rPr lang="en-US" altLang="zh-CN" sz="2400" dirty="0"/>
              <a:t>8   </a:t>
            </a:r>
            <a:r>
              <a:rPr lang="zh-CN" altLang="en-US" sz="2400" dirty="0" smtClean="0"/>
              <a:t>硬</a:t>
            </a:r>
            <a:r>
              <a:rPr lang="zh-CN" altLang="en-US" sz="2400" dirty="0"/>
              <a:t>编码与软编码有什么区别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   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9  </a:t>
            </a:r>
            <a:r>
              <a:rPr lang="zh-CN" altLang="en-US" sz="2400" dirty="0" smtClean="0"/>
              <a:t>视频能倒放吗，抖音的倒放是如何实现的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10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什么是宏块，为什么可以通过宏块极限压缩</a:t>
            </a:r>
            <a:endParaRPr lang="en-US" altLang="zh-CN" sz="2400" dirty="0" smtClean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3  </a:t>
            </a:r>
            <a:r>
              <a:rPr lang="zh-CN" altLang="en-US" sz="2400" dirty="0" smtClean="0"/>
              <a:t>宏快越大对应的视频文件越小还是越大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10207096" y="7936261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11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6" name="矩形 15"/>
          <p:cNvSpPr/>
          <p:nvPr/>
        </p:nvSpPr>
        <p:spPr>
          <a:xfrm>
            <a:off x="10199498" y="923804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12  </a:t>
            </a:r>
            <a:r>
              <a:rPr lang="zh-CN" altLang="en-US" sz="2400" dirty="0" smtClean="0"/>
              <a:t>音视频同步是怎么做的，有几种同步方式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88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1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音视频编码鼻祖</a:t>
            </a:r>
            <a:r>
              <a:rPr lang="en-US" altLang="zh-CN" sz="6000" dirty="0" smtClean="0"/>
              <a:t>H261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=""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=""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=""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16719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694" y="2655175"/>
            <a:ext cx="12041326" cy="7407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5175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冯诺依曼计算机先河与</a:t>
            </a:r>
            <a:r>
              <a:rPr lang="en-US" altLang="zh-CN" dirty="0" smtClean="0"/>
              <a:t>H621</a:t>
            </a:r>
            <a:r>
              <a:rPr lang="zh-CN" altLang="en-US" dirty="0" smtClean="0"/>
              <a:t>编码</a:t>
            </a:r>
            <a:r>
              <a:rPr lang="zh-CN" altLang="en-US" dirty="0"/>
              <a:t>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94" y="3375175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DSP</a:t>
            </a:r>
            <a:r>
              <a:rPr lang="zh-CN" altLang="en-US" dirty="0" smtClean="0"/>
              <a:t>芯片主要做视频编解码器的工作</a:t>
            </a:r>
            <a:endParaRPr lang="zh-CN" altLang="en-US" dirty="0"/>
          </a:p>
        </p:txBody>
      </p:sp>
      <p:sp>
        <p:nvSpPr>
          <p:cNvPr id="8" name="矩形: 圆角 12">
            <a:extLst>
              <a:ext uri="{FF2B5EF4-FFF2-40B4-BE49-F238E27FC236}">
                <a16:creationId xmlns="" xmlns:a16="http://schemas.microsoft.com/office/drawing/2014/main" id="{BF9D7028-D0A1-4512-A862-597CDC3CC558}"/>
              </a:ext>
            </a:extLst>
          </p:cNvPr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="" xmlns:a16="http://schemas.microsoft.com/office/drawing/2014/main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 smtClean="0"/>
              <a:t>DSP</a:t>
            </a:r>
            <a:r>
              <a:rPr lang="zh-CN" altLang="en-US" sz="3200" dirty="0" smtClean="0"/>
              <a:t>芯片内部</a:t>
            </a:r>
            <a:r>
              <a:rPr lang="zh-CN" altLang="en-US" sz="3200" dirty="0"/>
              <a:t>的视频编码器</a:t>
            </a:r>
            <a:r>
              <a:rPr lang="zh-CN" altLang="en-US" sz="3200" dirty="0" smtClean="0"/>
              <a:t>流程</a:t>
            </a:r>
            <a:r>
              <a:rPr lang="en-US" altLang="zh-CN" sz="3200" dirty="0" smtClean="0"/>
              <a:t>: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775" y="3875889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视频编码流程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94" y="2745175"/>
            <a:ext cx="13175663" cy="810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F9AB5754-783A-4D65-AC69-504D6D0BBA55}"/>
              </a:ext>
            </a:extLst>
          </p:cNvPr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  <p:extLst>
      <p:ext uri="{BB962C8B-B14F-4D97-AF65-F5344CB8AC3E}">
        <p14:creationId xmlns:p14="http://schemas.microsoft.com/office/powerpoint/2010/main" val="38664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1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578" y="11766327"/>
            <a:ext cx="4325575" cy="119298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90" rIns="172777" bIns="86390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101" y="11766327"/>
            <a:ext cx="4325575" cy="119298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90" rIns="172777" bIns="86390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804" y="11766327"/>
            <a:ext cx="4273772" cy="119298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90" rIns="172777" bIns="86390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709" y="11766327"/>
            <a:ext cx="4325575" cy="119298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90" rIns="172777" bIns="86390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1235" y="11766327"/>
            <a:ext cx="4325575" cy="119298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90" rIns="172777" bIns="86390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2732" y="11093560"/>
            <a:ext cx="3961871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30387" y="445394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13758" y="4861554"/>
            <a:ext cx="199890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1 </a:t>
            </a:r>
            <a:r>
              <a:rPr lang="zh-CN" altLang="en-US" sz="3200" dirty="0"/>
              <a:t>快播的技术实现</a:t>
            </a:r>
            <a:r>
              <a:rPr lang="zh-CN" altLang="en-US" sz="3200" dirty="0" smtClean="0"/>
              <a:t>原理</a:t>
            </a:r>
            <a:endParaRPr lang="en-US" altLang="zh-CN" sz="3200" dirty="0" smtClean="0"/>
          </a:p>
          <a:p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2 </a:t>
            </a:r>
            <a:r>
              <a:rPr lang="zh-CN" altLang="en-US" sz="3200" dirty="0"/>
              <a:t>快播如何做到分段缓存，</a:t>
            </a:r>
            <a:r>
              <a:rPr lang="en-US" altLang="zh-CN" sz="3200" dirty="0"/>
              <a:t>seek</a:t>
            </a:r>
            <a:r>
              <a:rPr lang="zh-CN" altLang="en-US" sz="3200" dirty="0"/>
              <a:t>无</a:t>
            </a:r>
            <a:r>
              <a:rPr lang="zh-CN" altLang="en-US" sz="3200" dirty="0" smtClean="0"/>
              <a:t>忧</a:t>
            </a:r>
            <a:endParaRPr lang="en-US" altLang="zh-CN" sz="3200" dirty="0" smtClean="0"/>
          </a:p>
          <a:p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3 </a:t>
            </a:r>
            <a:r>
              <a:rPr lang="zh-CN" altLang="en-US" sz="3200" dirty="0"/>
              <a:t>快播音频播放解码与视频播放解码</a:t>
            </a:r>
            <a:r>
              <a:rPr lang="en-US" altLang="zh-CN" sz="3200" dirty="0"/>
              <a:t>(</a:t>
            </a:r>
            <a:r>
              <a:rPr lang="en-US" altLang="zh-CN" sz="3200" dirty="0" err="1"/>
              <a:t>av_package</a:t>
            </a:r>
            <a:r>
              <a:rPr lang="zh-CN" altLang="en-US" sz="3200" dirty="0"/>
              <a:t>与</a:t>
            </a:r>
            <a:r>
              <a:rPr lang="en-US" altLang="zh-CN" sz="3200" dirty="0" err="1"/>
              <a:t>av_frame</a:t>
            </a:r>
            <a:r>
              <a:rPr lang="zh-CN" altLang="en-US" sz="3200" dirty="0"/>
              <a:t>解码流程</a:t>
            </a:r>
            <a:r>
              <a:rPr lang="en-US" altLang="zh-CN" sz="3200" dirty="0" smtClean="0"/>
              <a:t>)</a:t>
            </a:r>
          </a:p>
          <a:p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altLang="zh-CN" sz="3200" dirty="0"/>
              <a:t>4 </a:t>
            </a:r>
            <a:r>
              <a:rPr lang="zh-CN" altLang="en-US" sz="3200" dirty="0"/>
              <a:t>手写快播，实现万能格式解码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endParaRPr lang="zh-CN" altLang="en-US" sz="3200" dirty="0"/>
          </a:p>
          <a:p>
            <a:r>
              <a:rPr lang="zh-CN" altLang="en-US" sz="3200" dirty="0"/>
              <a:t>正式上课时间</a:t>
            </a:r>
            <a:r>
              <a:rPr lang="en-US" altLang="zh-CN" sz="3200" dirty="0"/>
              <a:t>: 20:05</a:t>
            </a:r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762" y="11765980"/>
            <a:ext cx="4325575" cy="119298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90" rIns="172777" bIns="86390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664694" y="2610175"/>
            <a:ext cx="1854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差一个快播会员的我，我决定手写一个快播来弥补</a:t>
            </a:r>
            <a:endParaRPr lang="zh-CN" altLang="en-US" sz="11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717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xmlns="" id="{B93D995B-8464-41E5-80F3-05607ECF1D1F}"/>
              </a:ext>
            </a:extLst>
          </p:cNvPr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CDB869A-6D5F-41E7-BBFD-BAC6398D1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64802E3-F737-44B4-8C02-B66A19AFA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78549C0-E974-4713-97E9-1C8F5896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5815A802-2E69-42CD-882F-3B3FD1654EA0}"/>
              </a:ext>
            </a:extLst>
          </p:cNvPr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>
            <a:extLst>
              <a:ext uri="{FF2B5EF4-FFF2-40B4-BE49-F238E27FC236}">
                <a16:creationId xmlns:a16="http://schemas.microsoft.com/office/drawing/2014/main" xmlns="" id="{2B416494-C065-4ABC-848A-963E83B4F1F1}"/>
              </a:ext>
            </a:extLst>
          </p:cNvPr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E8A37741-BE67-4E90-94CA-4CE8A8D8A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4C15F859-2EAA-442A-BBF4-6FC9AE23F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:a16="http://schemas.microsoft.com/office/drawing/2014/main" xmlns="" id="{7B13E7AC-D1B3-4CD3-9849-3D4F898424D9}"/>
              </a:ext>
            </a:extLst>
          </p:cNvPr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xmlns="" id="{1BCC1300-0FE5-4EEC-98D5-EA52BD69D47D}"/>
              </a:ext>
            </a:extLst>
          </p:cNvPr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36C3871E-DF65-46C7-8805-9F308CDB9EF4}"/>
              </a:ext>
            </a:extLst>
          </p:cNvPr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xmlns="" id="{13CB9D3B-7A84-4A78-8A4A-E112CD56E44E}"/>
              </a:ext>
            </a:extLst>
          </p:cNvPr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:a16="http://schemas.microsoft.com/office/drawing/2014/main" xmlns="" id="{95032B92-9CB6-4D88-9F07-3B4D2A35FACA}"/>
              </a:ext>
            </a:extLst>
          </p:cNvPr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xmlns="" id="{956FEC90-708E-465F-8361-D7AD4C1DEA72}"/>
              </a:ext>
            </a:extLst>
          </p:cNvPr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xmlns="" id="{AFFCC1B5-7C10-482B-A4B6-F129E3829338}"/>
              </a:ext>
            </a:extLst>
          </p:cNvPr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>
            <a:extLst>
              <a:ext uri="{FF2B5EF4-FFF2-40B4-BE49-F238E27FC236}">
                <a16:creationId xmlns:a16="http://schemas.microsoft.com/office/drawing/2014/main" xmlns="" id="{F775D4B5-66E5-4045-A865-1F361C27B4F6}"/>
              </a:ext>
            </a:extLst>
          </p:cNvPr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>
            <a:extLst>
              <a:ext uri="{FF2B5EF4-FFF2-40B4-BE49-F238E27FC236}">
                <a16:creationId xmlns:a16="http://schemas.microsoft.com/office/drawing/2014/main" xmlns="" id="{CB77440A-EF45-429E-B69E-A2B0B59A3012}"/>
              </a:ext>
            </a:extLst>
          </p:cNvPr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>
            <a:extLst>
              <a:ext uri="{FF2B5EF4-FFF2-40B4-BE49-F238E27FC236}">
                <a16:creationId xmlns:a16="http://schemas.microsoft.com/office/drawing/2014/main" xmlns="" id="{60D4342A-2AF9-4369-A56F-86DEE11327BF}"/>
              </a:ext>
            </a:extLst>
          </p:cNvPr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38354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xmlns="" id="{F775D4B5-66E5-4045-A865-1F361C27B4F6}"/>
              </a:ext>
            </a:extLst>
          </p:cNvPr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</a:t>
            </a:r>
            <a:r>
              <a:rPr lang="zh-CN" altLang="en-US" sz="2800" dirty="0" smtClean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在动  背景没有动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7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8FE0C66-AE8E-4E21-A591-786F12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DE544E1E-E528-4B63-8DBA-05B90F8B6307}"/>
              </a:ext>
            </a:extLst>
          </p:cNvPr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  <p:extLst>
      <p:ext uri="{BB962C8B-B14F-4D97-AF65-F5344CB8AC3E}">
        <p14:creationId xmlns:p14="http://schemas.microsoft.com/office/powerpoint/2010/main" val="42868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5175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  </a:t>
            </a:r>
            <a:r>
              <a:rPr lang="zh-CN" altLang="en-US" sz="2400" dirty="0" smtClean="0"/>
              <a:t>说说什么是封装格式，封装格式下面是什么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 4  H264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H265</a:t>
            </a:r>
            <a:r>
              <a:rPr lang="zh-CN" altLang="en-US" sz="2400" dirty="0" smtClean="0"/>
              <a:t>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 5  </a:t>
            </a:r>
            <a:r>
              <a:rPr lang="zh-CN" altLang="en-US" sz="2400" dirty="0" smtClean="0"/>
              <a:t>一个可以播放的视频第一帧的帧类型是什么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6</a:t>
            </a:r>
            <a:r>
              <a:rPr lang="zh-CN" altLang="en-US" sz="2400" dirty="0" smtClean="0"/>
              <a:t>  一个可以播放的视频第二帧帧类型一定是什么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7   </a:t>
            </a:r>
            <a:r>
              <a:rPr lang="zh-CN" altLang="en-US" sz="2400" dirty="0" smtClean="0"/>
              <a:t>说说</a:t>
            </a:r>
            <a:r>
              <a:rPr lang="zh-CN" altLang="en-US" sz="2400" dirty="0"/>
              <a:t>视频倒</a:t>
            </a:r>
            <a:r>
              <a:rPr lang="zh-CN" altLang="en-US" sz="2400" dirty="0" smtClean="0"/>
              <a:t>放实现的</a:t>
            </a:r>
            <a:r>
              <a:rPr lang="zh-CN" altLang="en-US" sz="2400" dirty="0"/>
              <a:t>原理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</a:t>
            </a:r>
            <a:r>
              <a:rPr lang="en-US" altLang="zh-CN" sz="2400" dirty="0"/>
              <a:t>8   </a:t>
            </a:r>
            <a:r>
              <a:rPr lang="zh-CN" altLang="en-US" sz="2400" dirty="0" smtClean="0"/>
              <a:t>硬</a:t>
            </a:r>
            <a:r>
              <a:rPr lang="zh-CN" altLang="en-US" sz="2400" dirty="0"/>
              <a:t>编码与软编码有什么区别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   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9  </a:t>
            </a:r>
            <a:r>
              <a:rPr lang="zh-CN" altLang="en-US" sz="2400" dirty="0" smtClean="0"/>
              <a:t>视频能倒放吗，抖音的倒放是如何实现的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10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什么是宏块，为什么可以通过宏块极限压缩</a:t>
            </a:r>
            <a:endParaRPr lang="en-US" altLang="zh-CN" sz="2400" dirty="0" smtClean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3  </a:t>
            </a:r>
            <a:r>
              <a:rPr lang="zh-CN" altLang="en-US" sz="2400" dirty="0" smtClean="0"/>
              <a:t>宏快越大对应的视频文件越小还是越大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10207096" y="7936261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11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6" name="矩形 15"/>
          <p:cNvSpPr/>
          <p:nvPr/>
        </p:nvSpPr>
        <p:spPr>
          <a:xfrm>
            <a:off x="10199498" y="923804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12  </a:t>
            </a:r>
            <a:r>
              <a:rPr lang="zh-CN" altLang="en-US" sz="2400" dirty="0" smtClean="0"/>
              <a:t>音视频同步是怎么做的，有几种同步方式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46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DE544E1E-E528-4B63-8DBA-05B90F8B6307}"/>
              </a:ext>
            </a:extLst>
          </p:cNvPr>
          <p:cNvSpPr txBox="1"/>
          <p:nvPr/>
        </p:nvSpPr>
        <p:spPr>
          <a:xfrm>
            <a:off x="13706763" y="5163825"/>
            <a:ext cx="6509789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09B495A-4969-4A5D-B568-5330BF8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>
            <a:extLst>
              <a:ext uri="{FF2B5EF4-FFF2-40B4-BE49-F238E27FC236}">
                <a16:creationId xmlns:a16="http://schemas.microsoft.com/office/drawing/2014/main" xmlns="" id="{FF5E6A2E-3BB0-4300-9386-BAED0706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1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5713761" y="-50501"/>
            <a:ext cx="6057114" cy="1307095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2425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9460F56-F604-4454-85E1-CDF0E94F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90C0CC4F-0307-49F6-B606-4C3655F43301}"/>
              </a:ext>
            </a:extLst>
          </p:cNvPr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97CD66A-E981-4BE1-80B8-20D6C0D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58" y="7961646"/>
            <a:ext cx="4382695" cy="34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18DC311-86C4-442C-9CB8-2076881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722FC54-0B97-44A4-ACF3-7474FCCD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7D64748-AD47-4AF5-9636-745E7AA2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BE71B21C-ACF3-4E4F-B1AB-89EFB4A86C84}"/>
              </a:ext>
            </a:extLst>
          </p:cNvPr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>
            <a:extLst>
              <a:ext uri="{FF2B5EF4-FFF2-40B4-BE49-F238E27FC236}">
                <a16:creationId xmlns:a16="http://schemas.microsoft.com/office/drawing/2014/main" xmlns="" id="{31CA411E-0FCF-43CC-A8C1-F05074F2B3FC}"/>
              </a:ext>
            </a:extLst>
          </p:cNvPr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7E0B492F-0B57-4F69-9A03-1ECDAE084E57}"/>
              </a:ext>
            </a:extLst>
          </p:cNvPr>
          <p:cNvCxnSpPr>
            <a:cxnSpLocks/>
          </p:cNvCxnSpPr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为什么采用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YUV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而不采用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RGB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726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 smtClean="0"/>
              <a:t>YUV</a:t>
            </a:r>
            <a:r>
              <a:rPr lang="zh-CN" altLang="en-US" dirty="0" smtClean="0"/>
              <a:t>而</a:t>
            </a:r>
            <a:r>
              <a:rPr lang="zh-CN" altLang="en-US" dirty="0"/>
              <a:t>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60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xmlns="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xmlns="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xmlns="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xmlns="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xmlns="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xmlns="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:a16="http://schemas.microsoft.com/office/drawing/2014/main" xmlns="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:a16="http://schemas.microsoft.com/office/drawing/2014/main" xmlns="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xmlns="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:a16="http://schemas.microsoft.com/office/drawing/2014/main" xmlns="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xmlns="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xmlns="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:a16="http://schemas.microsoft.com/office/drawing/2014/main" xmlns="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:a16="http://schemas.microsoft.com/office/drawing/2014/main" xmlns="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:a16="http://schemas.microsoft.com/office/drawing/2014/main" xmlns="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24864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:a16="http://schemas.microsoft.com/office/drawing/2014/main" xmlns="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68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:a16="http://schemas.microsoft.com/office/drawing/2014/main" xmlns="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20210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音视频编码中的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sps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与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pps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的设计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5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  </a:t>
            </a:r>
            <a:r>
              <a:rPr lang="zh-CN" altLang="en-US" sz="2400" dirty="0" smtClean="0"/>
              <a:t>说说什么是封装格式，封装格式下面是什么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 4  H264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H265</a:t>
            </a:r>
            <a:r>
              <a:rPr lang="zh-CN" altLang="en-US" sz="2400" dirty="0" smtClean="0"/>
              <a:t>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 5  </a:t>
            </a:r>
            <a:r>
              <a:rPr lang="zh-CN" altLang="en-US" sz="2400" dirty="0" smtClean="0"/>
              <a:t>一个可以播放的视频第一帧的帧类型是什么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6</a:t>
            </a:r>
            <a:r>
              <a:rPr lang="zh-CN" altLang="en-US" sz="2400" dirty="0" smtClean="0"/>
              <a:t>  一个可以播放的视频第二帧帧类型一定是什么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7   </a:t>
            </a:r>
            <a:r>
              <a:rPr lang="zh-CN" altLang="en-US" sz="2400" dirty="0" smtClean="0"/>
              <a:t>说说</a:t>
            </a:r>
            <a:r>
              <a:rPr lang="zh-CN" altLang="en-US" sz="2400" dirty="0"/>
              <a:t>视频倒</a:t>
            </a:r>
            <a:r>
              <a:rPr lang="zh-CN" altLang="en-US" sz="2400" dirty="0" smtClean="0"/>
              <a:t>放实现的</a:t>
            </a:r>
            <a:r>
              <a:rPr lang="zh-CN" altLang="en-US" sz="2400" dirty="0"/>
              <a:t>原理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</a:t>
            </a:r>
            <a:r>
              <a:rPr lang="en-US" altLang="zh-CN" sz="2400" dirty="0"/>
              <a:t>8   </a:t>
            </a:r>
            <a:r>
              <a:rPr lang="zh-CN" altLang="en-US" sz="2400" dirty="0" smtClean="0"/>
              <a:t>硬</a:t>
            </a:r>
            <a:r>
              <a:rPr lang="zh-CN" altLang="en-US" sz="2400" dirty="0"/>
              <a:t>编码与软编码有什么区别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   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9  </a:t>
            </a:r>
            <a:r>
              <a:rPr lang="zh-CN" altLang="en-US" sz="2400" dirty="0" smtClean="0"/>
              <a:t>视频能倒放吗，抖音的倒放是如何实现的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10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什么是宏块，为什么可以通过宏块极限压缩</a:t>
            </a:r>
            <a:endParaRPr lang="en-US" altLang="zh-CN" sz="2400" dirty="0" smtClean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3  </a:t>
            </a:r>
            <a:r>
              <a:rPr lang="zh-CN" altLang="en-US" sz="2400" dirty="0" smtClean="0"/>
              <a:t>宏快越大对应的视频文件越小还是越大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10207096" y="7936261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11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6" name="矩形 15"/>
          <p:cNvSpPr/>
          <p:nvPr/>
        </p:nvSpPr>
        <p:spPr>
          <a:xfrm>
            <a:off x="10199498" y="923804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12  </a:t>
            </a:r>
            <a:r>
              <a:rPr lang="zh-CN" altLang="en-US" sz="2400" dirty="0" smtClean="0"/>
              <a:t>音视频同步是怎么做的，有几种同步方式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53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 idx="4294967295"/>
          </p:nvPr>
        </p:nvSpPr>
        <p:spPr>
          <a:xfrm>
            <a:off x="618" y="378153"/>
            <a:ext cx="10797596" cy="11000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" y="348"/>
            <a:ext cx="23038154" cy="129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24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1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1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399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399" dirty="0"/>
          </a:p>
        </p:txBody>
      </p:sp>
    </p:spTree>
    <p:extLst>
      <p:ext uri="{BB962C8B-B14F-4D97-AF65-F5344CB8AC3E}">
        <p14:creationId xmlns:p14="http://schemas.microsoft.com/office/powerpoint/2010/main" val="30069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851" y="409731"/>
            <a:ext cx="21597338" cy="1100849"/>
          </a:xfrm>
        </p:spPr>
        <p:txBody>
          <a:bodyPr/>
          <a:lstStyle/>
          <a:p>
            <a:r>
              <a:rPr lang="zh-CN" altLang="en-US" dirty="0"/>
              <a:t>公开课</a:t>
            </a:r>
            <a:r>
              <a:rPr lang="zh-CN" altLang="en-US" dirty="0" smtClean="0"/>
              <a:t>专属活动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75" y="141995"/>
            <a:ext cx="11018447" cy="128196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" y="0"/>
            <a:ext cx="23039388" cy="129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9815" y="403188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0268" y="1484879"/>
            <a:ext cx="16603220" cy="7109237"/>
          </a:xfrm>
          <a:prstGeom prst="rect">
            <a:avLst/>
          </a:prstGeom>
        </p:spPr>
        <p:txBody>
          <a:bodyPr vert="horz" wrap="square" lIns="91432" tIns="45716" rIns="91432" bIns="45716" rtlCol="0">
            <a:normAutofit/>
          </a:bodyPr>
          <a:lstStyle/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我们的现状是怎么样的</a:t>
            </a:r>
            <a:r>
              <a:rPr lang="en-US" altLang="zh-CN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?  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对自己未来很迷茫</a:t>
            </a:r>
            <a:endParaRPr lang="en-US" altLang="zh-CN" sz="3199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公司技术落后，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工作的主要就是写业务代码，没机会接触到行业先进的技术</a:t>
            </a: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想进</a:t>
            </a:r>
            <a:r>
              <a:rPr lang="en-US" altLang="zh-CN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BATJ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一线互联网公司，但是面试总是通不过</a:t>
            </a: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工作多年了，但是技术水平和刚刚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毕业一到两年的工程师差距不大</a:t>
            </a:r>
            <a:endParaRPr lang="en-US" altLang="zh-CN" sz="3199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万一被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公司裁员或是离职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后很难在找到同等待遇的岗位</a:t>
            </a:r>
          </a:p>
        </p:txBody>
      </p:sp>
    </p:spTree>
    <p:extLst>
      <p:ext uri="{BB962C8B-B14F-4D97-AF65-F5344CB8AC3E}">
        <p14:creationId xmlns:p14="http://schemas.microsoft.com/office/powerpoint/2010/main" val="268330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291" dirty="0"/>
              <a:t>我们能为您带来什么样的服务</a:t>
            </a:r>
            <a:endParaRPr lang="en-US" sz="5291" dirty="0"/>
          </a:p>
        </p:txBody>
      </p:sp>
      <p:sp>
        <p:nvSpPr>
          <p:cNvPr id="2" name="圆角矩形 1"/>
          <p:cNvSpPr/>
          <p:nvPr/>
        </p:nvSpPr>
        <p:spPr>
          <a:xfrm>
            <a:off x="2119694" y="2527283"/>
            <a:ext cx="18452255" cy="7824280"/>
          </a:xfrm>
          <a:prstGeom prst="roundRect">
            <a:avLst>
              <a:gd name="adj" fmla="val 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4" name="同侧圆角矩形 3"/>
          <p:cNvSpPr/>
          <p:nvPr/>
        </p:nvSpPr>
        <p:spPr>
          <a:xfrm>
            <a:off x="2119695" y="2527282"/>
            <a:ext cx="18435956" cy="1581157"/>
          </a:xfrm>
          <a:prstGeom prst="round2SameRect">
            <a:avLst>
              <a:gd name="adj1" fmla="val 34475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8056298" y="2767434"/>
            <a:ext cx="10799208" cy="1100849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en-US" altLang="zh-CN" sz="5291" dirty="0">
                <a:solidFill>
                  <a:schemeClr val="bg1"/>
                </a:solidFill>
              </a:rPr>
              <a:t>VIP</a:t>
            </a:r>
            <a:r>
              <a:rPr lang="zh-CN" altLang="en-US" sz="5291" dirty="0">
                <a:solidFill>
                  <a:schemeClr val="bg1"/>
                </a:solidFill>
              </a:rPr>
              <a:t>课程服务体系</a:t>
            </a:r>
            <a:endParaRPr lang="en-US" sz="5291" dirty="0">
              <a:solidFill>
                <a:schemeClr val="bg1"/>
              </a:solidFill>
            </a:endParaRPr>
          </a:p>
        </p:txBody>
      </p:sp>
      <p:sp>
        <p:nvSpPr>
          <p:cNvPr id="11" name="标题 2"/>
          <p:cNvSpPr txBox="1">
            <a:spLocks/>
          </p:cNvSpPr>
          <p:nvPr/>
        </p:nvSpPr>
        <p:spPr>
          <a:xfrm>
            <a:off x="2524967" y="4348587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6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位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多年经验老师直播教学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每周一  </a:t>
            </a:r>
            <a:r>
              <a:rPr lang="zh-CN" altLang="en-US" sz="2646" dirty="0" smtClean="0">
                <a:solidFill>
                  <a:schemeClr val="bg2">
                    <a:lumMod val="25000"/>
                  </a:schemeClr>
                </a:solidFill>
              </a:rPr>
              <a:t>周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三</a:t>
            </a:r>
            <a:r>
              <a:rPr lang="zh-CN" altLang="en-US" sz="2646" dirty="0" smtClean="0">
                <a:solidFill>
                  <a:schemeClr val="bg2">
                    <a:lumMod val="25000"/>
                  </a:schemeClr>
                </a:solidFill>
              </a:rPr>
              <a:t>  周五</a:t>
            </a:r>
            <a:r>
              <a:rPr lang="en-US" altLang="zh-CN" sz="2646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20:30-22:30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直播分享干货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*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24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小时终生答疑服务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终生学习新技术权限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个月完整直播学习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一线企业内推计划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线上教育唯一一家承诺 毕业未满三年 未涨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5K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全面退费服务</a:t>
            </a: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12950310" y="4344226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提供视频，源码，</a:t>
            </a:r>
            <a:r>
              <a:rPr lang="en-US" altLang="zh-CN" sz="2646" dirty="0" err="1">
                <a:solidFill>
                  <a:schemeClr val="bg2">
                    <a:lumMod val="25000"/>
                  </a:schemeClr>
                </a:solidFill>
              </a:rPr>
              <a:t>ppt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，以及笔记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专题结束有对应考试，考核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学习计划制定，制定你专属的学习计划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职业规划，打造你自己的生涯梦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面试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辅导服务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学习方式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轮询直播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11589045" y="4108439"/>
            <a:ext cx="13606" cy="6243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</p:spTree>
    <p:extLst>
      <p:ext uri="{BB962C8B-B14F-4D97-AF65-F5344CB8AC3E}">
        <p14:creationId xmlns:p14="http://schemas.microsoft.com/office/powerpoint/2010/main" val="126722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9815" y="403188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851" y="409731"/>
            <a:ext cx="21597338" cy="1100849"/>
          </a:xfrm>
        </p:spPr>
        <p:txBody>
          <a:bodyPr/>
          <a:lstStyle/>
          <a:p>
            <a:r>
              <a:rPr lang="zh-CN" altLang="en-US" dirty="0" smtClean="0"/>
              <a:t>一线大厂面试诀窍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79787" y="3330515"/>
            <a:ext cx="16603220" cy="7109237"/>
          </a:xfrm>
          <a:prstGeom prst="rect">
            <a:avLst/>
          </a:prstGeom>
        </p:spPr>
        <p:txBody>
          <a:bodyPr vert="horz" wrap="square" lIns="91432" tIns="45716" rIns="91432" bIns="45716" rtlCol="0">
            <a:normAutofit/>
          </a:bodyPr>
          <a:lstStyle/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简历包装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简历一定要吸引，把最好的两个项目经验放在最前面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备战简历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简历里面的技术写自己最熟悉和擅长的，每个技术准备对应的连环炮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深挖底层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底层技术一时半会学不懂，找到高频点，如虚拟机原理，区别，准备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5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个左右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吃闹架构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架构一定要好好看，比如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Glide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 err="1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Okhttp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MVVM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MVP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架构实现一定要掌握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掌握源码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简一定要了解</a:t>
            </a:r>
            <a:r>
              <a:rPr lang="en-US" altLang="zh-CN" sz="3199" dirty="0" err="1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FrameWork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层源码，如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AMS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PMS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Handler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，属性动画</a:t>
            </a:r>
          </a:p>
        </p:txBody>
      </p:sp>
    </p:spTree>
    <p:extLst>
      <p:ext uri="{BB962C8B-B14F-4D97-AF65-F5344CB8AC3E}">
        <p14:creationId xmlns:p14="http://schemas.microsoft.com/office/powerpoint/2010/main" val="340003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6"/>
          <p:cNvSpPr>
            <a:spLocks noGrp="1"/>
          </p:cNvSpPr>
          <p:nvPr/>
        </p:nvSpPr>
        <p:spPr>
          <a:xfrm>
            <a:off x="721067" y="561261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6601" b="1">
                <a:solidFill>
                  <a:srgbClr val="1475B2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如何快速学习提升</a:t>
            </a:r>
            <a:endParaRPr lang="zh-CN" altLang="en-US" sz="6601" b="1" dirty="0">
              <a:solidFill>
                <a:srgbClr val="1475B2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2098379" y="2111376"/>
            <a:ext cx="19388954" cy="79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609634" indent="-609634"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4535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自学</a:t>
            </a:r>
            <a:endParaRPr lang="zh-CN" altLang="en-US" sz="4535" dirty="0">
              <a:solidFill>
                <a:schemeClr val="tx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67505" y="2901248"/>
            <a:ext cx="187990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要找学习资料，网上资料不准确，官方文档无人总结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碰到问题耗很久，很难找人帮忙指点、解答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太耗时、太低效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没有实际的项目可以实践，学了感觉没用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学不全面、学不系统</a:t>
            </a: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太难、太苦逼了、坚持不下去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6912" y="10118795"/>
            <a:ext cx="11561496" cy="851443"/>
          </a:xfrm>
          <a:prstGeom prst="rect">
            <a:avLst/>
          </a:prstGeom>
          <a:noFill/>
        </p:spPr>
        <p:txBody>
          <a:bodyPr wrap="square" lIns="172775" tIns="86388" rIns="172775" bIns="86388" rtlCol="0">
            <a:spAutoFit/>
          </a:bodyPr>
          <a:lstStyle/>
          <a:p>
            <a:r>
              <a:rPr lang="zh-CN" altLang="en-US" sz="4399" b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但是，现在你不需要这么苦逼了！！！</a:t>
            </a:r>
          </a:p>
        </p:txBody>
      </p:sp>
    </p:spTree>
    <p:extLst>
      <p:ext uri="{BB962C8B-B14F-4D97-AF65-F5344CB8AC3E}">
        <p14:creationId xmlns:p14="http://schemas.microsoft.com/office/powerpoint/2010/main" val="64476101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42"/>
          <p:cNvSpPr>
            <a:spLocks noGrp="1"/>
          </p:cNvSpPr>
          <p:nvPr>
            <p:ph type="title"/>
          </p:nvPr>
        </p:nvSpPr>
        <p:spPr>
          <a:xfrm>
            <a:off x="4058270" y="1339973"/>
            <a:ext cx="21597338" cy="1100849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怎么成为</a:t>
            </a:r>
            <a:r>
              <a:rPr lang="en-US" altLang="zh-CN"/>
              <a:t>Android</a:t>
            </a:r>
            <a:r>
              <a:rPr lang="zh-CN" altLang="en-US"/>
              <a:t>高级工程师？</a:t>
            </a:r>
            <a:endParaRPr lang="zh-CN" altLang="en-US" dirty="0"/>
          </a:p>
        </p:txBody>
      </p:sp>
      <p:sp>
        <p:nvSpPr>
          <p:cNvPr id="6" name="íṡḷïdè"/>
          <p:cNvSpPr txBox="1"/>
          <p:nvPr/>
        </p:nvSpPr>
        <p:spPr>
          <a:xfrm>
            <a:off x="323209" y="3524082"/>
            <a:ext cx="20493257" cy="2748715"/>
          </a:xfrm>
          <a:prstGeom prst="rect">
            <a:avLst/>
          </a:prstGeom>
          <a:noFill/>
          <a:ln>
            <a:noFill/>
          </a:ln>
        </p:spPr>
        <p:txBody>
          <a:bodyPr wrap="square" lIns="91432" tIns="45716" rIns="91432" bIns="45716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r>
              <a:rPr lang="zh-CN" altLang="en-US" sz="3600" dirty="0">
                <a:latin typeface="思源黑体 CN Normal" panose="020B0400000000000000" charset="-122"/>
                <a:ea typeface="思源黑体 CN Normal" panose="020B0400000000000000" charset="-122"/>
              </a:rPr>
              <a:t>课程简介：深入讲解</a:t>
            </a:r>
            <a:r>
              <a:rPr lang="en-US" altLang="zh-CN" sz="3600" dirty="0">
                <a:solidFill>
                  <a:srgbClr val="1475B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Android</a:t>
            </a:r>
            <a:r>
              <a:rPr lang="zh-CN" altLang="en-US" sz="3600" dirty="0">
                <a:solidFill>
                  <a:srgbClr val="1475B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内核、性能优化、架构设计、高级音视频</a:t>
            </a:r>
            <a:r>
              <a:rPr lang="zh-CN" altLang="en-US" sz="3600" dirty="0">
                <a:latin typeface="思源黑体 CN Normal" panose="020B0400000000000000" charset="-122"/>
                <a:ea typeface="思源黑体 CN Normal" panose="020B0400000000000000" charset="-122"/>
              </a:rPr>
              <a:t>技术</a:t>
            </a:r>
            <a:endParaRPr lang="en-US" altLang="zh-CN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>
              <a:lnSpc>
                <a:spcPct val="150000"/>
              </a:lnSpc>
              <a:buSzPct val="25000"/>
            </a:pPr>
            <a:endParaRPr lang="en-US" sz="1999" u="sng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52575" y="6799350"/>
            <a:ext cx="4477119" cy="3780582"/>
            <a:chOff x="2008388" y="7835069"/>
            <a:chExt cx="4477599" cy="3780986"/>
          </a:xfrm>
        </p:grpSpPr>
        <p:sp>
          <p:nvSpPr>
            <p:cNvPr id="32" name="îṣḻïdé"/>
            <p:cNvSpPr/>
            <p:nvPr/>
          </p:nvSpPr>
          <p:spPr bwMode="auto">
            <a:xfrm>
              <a:off x="3511827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0" name="iṡľíďe"/>
            <p:cNvSpPr/>
            <p:nvPr/>
          </p:nvSpPr>
          <p:spPr bwMode="auto">
            <a:xfrm>
              <a:off x="2008388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在小型企业，技术视野太窄，没经历过正规的移动开发流程</a:t>
              </a: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1" name="íşļiḋê"/>
            <p:cNvSpPr txBox="1"/>
            <p:nvPr/>
          </p:nvSpPr>
          <p:spPr bwMode="auto">
            <a:xfrm>
              <a:off x="2008388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缺少一线互联网公司经验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872724" y="8183963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>
                  <a:latin typeface="思源黑体 CN Normal" panose="020B0400000000000000" charset="-122"/>
                  <a:ea typeface="思源黑体 CN Normal" panose="020B0400000000000000" charset="-122"/>
                </a:rPr>
                <a:t>01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726484" y="6799350"/>
            <a:ext cx="4716908" cy="3780582"/>
            <a:chOff x="6671356" y="7835069"/>
            <a:chExt cx="4717415" cy="3780986"/>
          </a:xfrm>
        </p:grpSpPr>
        <p:sp>
          <p:nvSpPr>
            <p:cNvPr id="28" name="ïŝḷîdê"/>
            <p:cNvSpPr/>
            <p:nvPr/>
          </p:nvSpPr>
          <p:spPr bwMode="auto">
            <a:xfrm>
              <a:off x="8360165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6" name="ïṧľíḋè"/>
            <p:cNvSpPr/>
            <p:nvPr/>
          </p:nvSpPr>
          <p:spPr bwMode="auto">
            <a:xfrm>
              <a:off x="6725966" y="10157264"/>
              <a:ext cx="4662805" cy="1458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长期从事简单的</a:t>
              </a:r>
              <a:r>
                <a:rPr lang="en-US" altLang="zh-CN" sz="2400">
                  <a:latin typeface="思源黑体 CN Normal" panose="020B0400000000000000" charset="-122"/>
                  <a:ea typeface="思源黑体 CN Normal" panose="020B0400000000000000" charset="-122"/>
                </a:rPr>
                <a:t>UI</a:t>
              </a: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界面开发，对原理和底层开发了解不深</a:t>
              </a: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7" name="ïṡļíḋê"/>
            <p:cNvSpPr txBox="1"/>
            <p:nvPr/>
          </p:nvSpPr>
          <p:spPr bwMode="auto">
            <a:xfrm>
              <a:off x="6856726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基础知识薄弱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671356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8645359" y="8132047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 dirty="0">
                  <a:latin typeface="思源黑体 CN Normal" panose="020B0400000000000000" charset="-122"/>
                  <a:ea typeface="思源黑体 CN Normal" panose="020B0400000000000000" charset="-122"/>
                </a:rPr>
                <a:t>02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705097" y="6799350"/>
            <a:ext cx="4662469" cy="3780582"/>
            <a:chOff x="11519694" y="7835069"/>
            <a:chExt cx="4662969" cy="3780986"/>
          </a:xfrm>
        </p:grpSpPr>
        <p:sp>
          <p:nvSpPr>
            <p:cNvPr id="24" name="ísľîḍe"/>
            <p:cNvSpPr/>
            <p:nvPr/>
          </p:nvSpPr>
          <p:spPr bwMode="auto">
            <a:xfrm>
              <a:off x="13208503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2" name="ïŝ1îdè"/>
            <p:cNvSpPr/>
            <p:nvPr/>
          </p:nvSpPr>
          <p:spPr bwMode="auto">
            <a:xfrm>
              <a:off x="11705064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 dirty="0">
                  <a:latin typeface="思源黑体 CN Normal" panose="020B0400000000000000" charset="-122"/>
                  <a:ea typeface="思源黑体 CN Normal" panose="020B0400000000000000" charset="-122"/>
                </a:rPr>
                <a:t>长期在小型软件公司、外包公司工作，只接触部分开发内容</a:t>
              </a:r>
            </a:p>
          </p:txBody>
        </p:sp>
        <p:sp>
          <p:nvSpPr>
            <p:cNvPr id="23" name="î$1íḍe"/>
            <p:cNvSpPr txBox="1"/>
            <p:nvPr/>
          </p:nvSpPr>
          <p:spPr bwMode="auto">
            <a:xfrm>
              <a:off x="11705064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项目经验零碎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519694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13478259" y="8183963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 dirty="0">
                  <a:latin typeface="思源黑体 CN Normal" panose="020B0400000000000000" charset="-122"/>
                  <a:ea typeface="思源黑体 CN Normal" panose="020B0400000000000000" charset="-122"/>
                </a:rPr>
                <a:t>03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6367513" y="6799350"/>
            <a:ext cx="4662469" cy="3780582"/>
            <a:chOff x="16368032" y="7835069"/>
            <a:chExt cx="4662968" cy="3780986"/>
          </a:xfrm>
        </p:grpSpPr>
        <p:sp>
          <p:nvSpPr>
            <p:cNvPr id="20" name="ïṧļiḋê"/>
            <p:cNvSpPr/>
            <p:nvPr/>
          </p:nvSpPr>
          <p:spPr bwMode="auto">
            <a:xfrm>
              <a:off x="18056840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8" name="îṧlidê"/>
            <p:cNvSpPr/>
            <p:nvPr/>
          </p:nvSpPr>
          <p:spPr bwMode="auto">
            <a:xfrm>
              <a:off x="16553401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只招收真心想和我们一起学习，共同进步的朋友。</a:t>
              </a:r>
              <a:endPara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9" name="îşļiḑé"/>
            <p:cNvSpPr txBox="1"/>
            <p:nvPr/>
          </p:nvSpPr>
          <p:spPr bwMode="auto">
            <a:xfrm>
              <a:off x="16553401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渴望快速提升自己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6368032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8326597" y="8183963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 dirty="0">
                  <a:latin typeface="思源黑体 CN Normal" panose="020B0400000000000000" charset="-122"/>
                  <a:ea typeface="思源黑体 CN Normal" panose="020B0400000000000000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24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9" y="695"/>
            <a:ext cx="23038154" cy="2330939"/>
          </a:xfrm>
          <a:prstGeom prst="rect">
            <a:avLst/>
          </a:prstGeom>
          <a:solidFill>
            <a:srgbClr val="1577B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6" name="标题 6"/>
          <p:cNvSpPr>
            <a:spLocks noGrp="1"/>
          </p:cNvSpPr>
          <p:nvPr/>
        </p:nvSpPr>
        <p:spPr>
          <a:xfrm>
            <a:off x="721067" y="615796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529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腾讯课堂权威保障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66398" y="3000240"/>
            <a:ext cx="3928439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03" dirty="0">
                <a:solidFill>
                  <a:schemeClr val="accent1"/>
                </a:solidFill>
              </a:rPr>
              <a:t>01</a:t>
            </a:r>
            <a:endParaRPr lang="zh-CN" altLang="en-US" sz="6803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39403" y="3208444"/>
            <a:ext cx="3928439" cy="79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35" dirty="0"/>
              <a:t>支付保障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39403" y="4128953"/>
            <a:ext cx="1073393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46" dirty="0"/>
              <a:t>腾讯课堂为保障学员支付安全，采用淘宝中间机制，直接打款给腾讯，同时监督码牛教学质量和后续服务</a:t>
            </a:r>
          </a:p>
        </p:txBody>
      </p:sp>
      <p:sp>
        <p:nvSpPr>
          <p:cNvPr id="4" name="矩形 3"/>
          <p:cNvSpPr/>
          <p:nvPr/>
        </p:nvSpPr>
        <p:spPr>
          <a:xfrm>
            <a:off x="2494606" y="4037617"/>
            <a:ext cx="1059538" cy="86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1" name="文本框 10"/>
          <p:cNvSpPr txBox="1"/>
          <p:nvPr/>
        </p:nvSpPr>
        <p:spPr>
          <a:xfrm>
            <a:off x="2266398" y="6270565"/>
            <a:ext cx="3928439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03" dirty="0">
                <a:solidFill>
                  <a:schemeClr val="accent1"/>
                </a:solidFill>
              </a:rPr>
              <a:t>02</a:t>
            </a:r>
            <a:endParaRPr lang="zh-CN" altLang="en-US" sz="6803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39403" y="6478767"/>
            <a:ext cx="3928439" cy="79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35" dirty="0"/>
              <a:t>师资力量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96455" y="7646360"/>
            <a:ext cx="1073393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46" dirty="0"/>
              <a:t>师资来自于一线</a:t>
            </a:r>
            <a:r>
              <a:rPr lang="en-US" altLang="zh-CN" sz="2646" dirty="0"/>
              <a:t>BAT</a:t>
            </a:r>
            <a:r>
              <a:rPr lang="zh-CN" altLang="en-US" sz="2646" dirty="0"/>
              <a:t>，有着雄厚的技术实力和经验，同时大部分师资也是网易特邀讲师，有着丰富的授课经验</a:t>
            </a:r>
          </a:p>
        </p:txBody>
      </p:sp>
      <p:sp>
        <p:nvSpPr>
          <p:cNvPr id="14" name="矩形 13"/>
          <p:cNvSpPr/>
          <p:nvPr/>
        </p:nvSpPr>
        <p:spPr>
          <a:xfrm>
            <a:off x="2494606" y="7307940"/>
            <a:ext cx="1059538" cy="86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</p:spTree>
    <p:extLst>
      <p:ext uri="{BB962C8B-B14F-4D97-AF65-F5344CB8AC3E}">
        <p14:creationId xmlns:p14="http://schemas.microsoft.com/office/powerpoint/2010/main" val="327654663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zh-CN" altLang="en-US"/>
              <a:t>学员疑问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719920" y="2767782"/>
            <a:ext cx="15938979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我需要掌握哪些基础，才能开始学习</a:t>
            </a: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Android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高级课程。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怎么构建一套符合自己自身情况的知识体系。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互联网公司中的开发，和传统</a:t>
            </a: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IT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行业或者外包公司有什么区别？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学完这套课程，我需要多久时间？现在加入还能跟上课程进度吗？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去一线互联网公司面试，有没有要特别注意的地方。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课程内容讲解的深度如何。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已经工作</a:t>
            </a: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5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年或者更久时间了，来学习这个课程还有用吗？</a:t>
            </a:r>
            <a:endParaRPr lang="en-US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03001" y="3019113"/>
            <a:ext cx="7648045" cy="6054542"/>
            <a:chOff x="1688302" y="1725284"/>
            <a:chExt cx="4047198" cy="3203947"/>
          </a:xfrm>
        </p:grpSpPr>
        <p:sp>
          <p:nvSpPr>
            <p:cNvPr id="8" name="文本框 7"/>
            <p:cNvSpPr txBox="1"/>
            <p:nvPr/>
          </p:nvSpPr>
          <p:spPr>
            <a:xfrm>
              <a:off x="1688302" y="4664907"/>
              <a:ext cx="4047198" cy="264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46" b="1" dirty="0"/>
                <a:t>视频资料加叮当老师微信 （</a:t>
              </a:r>
              <a:r>
                <a:rPr lang="en-US" altLang="zh-CN" sz="2646" b="1" dirty="0"/>
                <a:t>1979846055</a:t>
              </a:r>
              <a:r>
                <a:rPr lang="zh-CN" altLang="en-US" sz="2646" b="1" dirty="0"/>
                <a:t>）</a:t>
              </a:r>
            </a:p>
          </p:txBody>
        </p:sp>
        <p:pic>
          <p:nvPicPr>
            <p:cNvPr id="10" name="图片 9" descr="叮当老师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8061" y="1725284"/>
              <a:ext cx="2665562" cy="2665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07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851" y="409731"/>
            <a:ext cx="21597338" cy="1100849"/>
          </a:xfrm>
        </p:spPr>
        <p:txBody>
          <a:bodyPr/>
          <a:lstStyle/>
          <a:p>
            <a:r>
              <a:rPr lang="zh-CN" altLang="en-US" dirty="0"/>
              <a:t>公开课</a:t>
            </a:r>
            <a:r>
              <a:rPr lang="zh-CN" altLang="en-US" dirty="0" smtClean="0"/>
              <a:t>专属活动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75" y="141995"/>
            <a:ext cx="11018447" cy="128196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" y="0"/>
            <a:ext cx="23039388" cy="129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18" y="409901"/>
            <a:ext cx="21596780" cy="110166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需要视频</a:t>
            </a:r>
            <a:r>
              <a:rPr lang="en-US" altLang="zh-CN" dirty="0" smtClean="0"/>
              <a:t>+</a:t>
            </a:r>
            <a:r>
              <a:rPr lang="zh-CN" altLang="en-US" dirty="0" smtClean="0"/>
              <a:t>上课资料 加叮当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43564" y="9351951"/>
            <a:ext cx="53783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dirty="0"/>
              <a:t>平安老师的</a:t>
            </a:r>
            <a:r>
              <a:rPr lang="en-US" altLang="zh-CN" sz="3400" dirty="0"/>
              <a:t>QQ</a:t>
            </a:r>
            <a:r>
              <a:rPr lang="zh-CN" altLang="en-US" sz="3400" dirty="0"/>
              <a:t>：</a:t>
            </a:r>
            <a:r>
              <a:rPr lang="en-US" altLang="zh-CN" sz="3400" dirty="0"/>
              <a:t>210366128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67" y="2295175"/>
            <a:ext cx="8188387" cy="94558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694" y="1293330"/>
            <a:ext cx="8482260" cy="116870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567" y="1519204"/>
            <a:ext cx="7626127" cy="103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851" y="409731"/>
            <a:ext cx="21597338" cy="1100849"/>
          </a:xfrm>
        </p:spPr>
        <p:txBody>
          <a:bodyPr/>
          <a:lstStyle/>
          <a:p>
            <a:r>
              <a:rPr lang="zh-CN" altLang="en-US" dirty="0"/>
              <a:t>公开课</a:t>
            </a:r>
            <a:r>
              <a:rPr lang="zh-CN" altLang="en-US" dirty="0" smtClean="0"/>
              <a:t>专属活动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75" y="141995"/>
            <a:ext cx="11018447" cy="128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1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291" dirty="0"/>
              <a:t>我们能为您带来什么样的服务</a:t>
            </a:r>
            <a:endParaRPr lang="en-US" sz="5291" dirty="0"/>
          </a:p>
        </p:txBody>
      </p:sp>
      <p:sp>
        <p:nvSpPr>
          <p:cNvPr id="2" name="圆角矩形 1"/>
          <p:cNvSpPr/>
          <p:nvPr/>
        </p:nvSpPr>
        <p:spPr>
          <a:xfrm>
            <a:off x="2119694" y="2527283"/>
            <a:ext cx="18452255" cy="7824280"/>
          </a:xfrm>
          <a:prstGeom prst="roundRect">
            <a:avLst>
              <a:gd name="adj" fmla="val 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4" name="同侧圆角矩形 3"/>
          <p:cNvSpPr/>
          <p:nvPr/>
        </p:nvSpPr>
        <p:spPr>
          <a:xfrm>
            <a:off x="2119695" y="2527282"/>
            <a:ext cx="18435956" cy="1581157"/>
          </a:xfrm>
          <a:prstGeom prst="round2SameRect">
            <a:avLst>
              <a:gd name="adj1" fmla="val 34475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8056298" y="2767434"/>
            <a:ext cx="10799208" cy="1100849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en-US" altLang="zh-CN" sz="5291" dirty="0">
                <a:solidFill>
                  <a:schemeClr val="bg1"/>
                </a:solidFill>
              </a:rPr>
              <a:t>VIP</a:t>
            </a:r>
            <a:r>
              <a:rPr lang="zh-CN" altLang="en-US" sz="5291" dirty="0">
                <a:solidFill>
                  <a:schemeClr val="bg1"/>
                </a:solidFill>
              </a:rPr>
              <a:t>课程服务体系</a:t>
            </a:r>
            <a:endParaRPr lang="en-US" sz="5291" dirty="0">
              <a:solidFill>
                <a:schemeClr val="bg1"/>
              </a:solidFill>
            </a:endParaRPr>
          </a:p>
        </p:txBody>
      </p:sp>
      <p:sp>
        <p:nvSpPr>
          <p:cNvPr id="11" name="标题 2"/>
          <p:cNvSpPr txBox="1">
            <a:spLocks/>
          </p:cNvSpPr>
          <p:nvPr/>
        </p:nvSpPr>
        <p:spPr>
          <a:xfrm>
            <a:off x="2524967" y="4348587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6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位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多年经验老师直播教学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每周一  </a:t>
            </a:r>
            <a:r>
              <a:rPr lang="zh-CN" altLang="en-US" sz="2646" dirty="0" smtClean="0">
                <a:solidFill>
                  <a:schemeClr val="bg2">
                    <a:lumMod val="25000"/>
                  </a:schemeClr>
                </a:solidFill>
              </a:rPr>
              <a:t>周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五</a:t>
            </a:r>
            <a:r>
              <a:rPr lang="zh-CN" altLang="en-US" sz="2646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周六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 20:30-22:30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直播分享干货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*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24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小时终生答疑服务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终生学习新技术权限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个月完整直播学习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一线企业内推计划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线上教育唯一一家承诺 毕业未满三年 未涨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5K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全面退费服务</a:t>
            </a: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12950310" y="4344226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提供视频，源码，</a:t>
            </a:r>
            <a:r>
              <a:rPr lang="en-US" altLang="zh-CN" sz="2646" dirty="0" err="1">
                <a:solidFill>
                  <a:schemeClr val="bg2">
                    <a:lumMod val="25000"/>
                  </a:schemeClr>
                </a:solidFill>
              </a:rPr>
              <a:t>ppt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，以及笔记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专题结束有对应考试，考核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学习计划制定，制定你专属的学习计划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职业规划，打造你自己的生涯梦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面试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辅导服务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学习方式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轮询直播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11589045" y="4108439"/>
            <a:ext cx="13606" cy="6243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</p:spTree>
    <p:extLst>
      <p:ext uri="{BB962C8B-B14F-4D97-AF65-F5344CB8AC3E}">
        <p14:creationId xmlns:p14="http://schemas.microsoft.com/office/powerpoint/2010/main" val="6965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615" y="10531885"/>
            <a:ext cx="2369640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615" y="7900901"/>
            <a:ext cx="2369640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615" y="5266285"/>
            <a:ext cx="2369640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615" y="2631673"/>
            <a:ext cx="2369640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615" y="696"/>
            <a:ext cx="2369640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22347627" y="10531885"/>
            <a:ext cx="691146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22347627" y="7900901"/>
            <a:ext cx="691146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22347627" y="5266285"/>
            <a:ext cx="691146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22347627" y="2631673"/>
            <a:ext cx="691146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22347627" y="696"/>
            <a:ext cx="691146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2370785" y="1107"/>
            <a:ext cx="7167347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课程配套服务</a:t>
            </a:r>
          </a:p>
        </p:txBody>
      </p:sp>
      <p:sp>
        <p:nvSpPr>
          <p:cNvPr id="157" name="ïśľîḍè"/>
          <p:cNvSpPr txBox="1"/>
          <p:nvPr/>
        </p:nvSpPr>
        <p:spPr>
          <a:xfrm>
            <a:off x="3972299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8" name="íṥlîḍe"/>
          <p:cNvSpPr txBox="1"/>
          <p:nvPr/>
        </p:nvSpPr>
        <p:spPr>
          <a:xfrm>
            <a:off x="3972299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答疑服务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2299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专门的答疑老师替学员解答问题</a:t>
            </a:r>
          </a:p>
        </p:txBody>
      </p:sp>
      <p:sp>
        <p:nvSpPr>
          <p:cNvPr id="6" name="ïśľîḍè"/>
          <p:cNvSpPr txBox="1"/>
          <p:nvPr/>
        </p:nvSpPr>
        <p:spPr>
          <a:xfrm>
            <a:off x="8275154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íṥlîḍe"/>
          <p:cNvSpPr txBox="1"/>
          <p:nvPr/>
        </p:nvSpPr>
        <p:spPr>
          <a:xfrm>
            <a:off x="8275154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学习计划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5154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1V1</a:t>
            </a:r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为你定制专属的学习计划</a:t>
            </a:r>
          </a:p>
        </p:txBody>
      </p:sp>
      <p:sp>
        <p:nvSpPr>
          <p:cNvPr id="9" name="ïśľîḍè"/>
          <p:cNvSpPr txBox="1"/>
          <p:nvPr/>
        </p:nvSpPr>
        <p:spPr>
          <a:xfrm>
            <a:off x="12444819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íṥlîḍe"/>
          <p:cNvSpPr txBox="1"/>
          <p:nvPr/>
        </p:nvSpPr>
        <p:spPr>
          <a:xfrm>
            <a:off x="12444819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考核与作业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444820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考核与作业意义在于理论与实践并行</a:t>
            </a:r>
            <a:endParaRPr lang="en-US" altLang="zh-CN" sz="264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śľîḍè"/>
          <p:cNvSpPr txBox="1"/>
          <p:nvPr/>
        </p:nvSpPr>
        <p:spPr>
          <a:xfrm>
            <a:off x="17080048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íṥlîḍe"/>
          <p:cNvSpPr txBox="1"/>
          <p:nvPr/>
        </p:nvSpPr>
        <p:spPr>
          <a:xfrm>
            <a:off x="17080048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专属班级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080048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专属班级打开你的人际交流圈</a:t>
            </a:r>
          </a:p>
        </p:txBody>
      </p:sp>
      <p:sp>
        <p:nvSpPr>
          <p:cNvPr id="16" name="ïśľîḍè"/>
          <p:cNvSpPr txBox="1"/>
          <p:nvPr/>
        </p:nvSpPr>
        <p:spPr>
          <a:xfrm>
            <a:off x="3972299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íṥlîḍe"/>
          <p:cNvSpPr txBox="1"/>
          <p:nvPr/>
        </p:nvSpPr>
        <p:spPr>
          <a:xfrm>
            <a:off x="3972299" y="5613845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新技术分享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72299" y="6579770"/>
            <a:ext cx="3323734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时刻关注国际市场新技术的动态，分享给学员</a:t>
            </a:r>
            <a:endParaRPr lang="en-US" altLang="zh-CN" sz="264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ïśľîḍè"/>
          <p:cNvSpPr txBox="1"/>
          <p:nvPr/>
        </p:nvSpPr>
        <p:spPr>
          <a:xfrm>
            <a:off x="8275154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íṥlîḍe"/>
          <p:cNvSpPr txBox="1"/>
          <p:nvPr/>
        </p:nvSpPr>
        <p:spPr>
          <a:xfrm>
            <a:off x="8275154" y="5635445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就业指导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75154" y="6564170"/>
            <a:ext cx="3323734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简历指导和面试指导并行，让你的岗位不侮辱你的能力</a:t>
            </a:r>
          </a:p>
        </p:txBody>
      </p:sp>
      <p:sp>
        <p:nvSpPr>
          <p:cNvPr id="22" name="ïśľîḍè"/>
          <p:cNvSpPr txBox="1"/>
          <p:nvPr/>
        </p:nvSpPr>
        <p:spPr>
          <a:xfrm>
            <a:off x="12444819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íṥlîḍe"/>
          <p:cNvSpPr txBox="1"/>
          <p:nvPr/>
        </p:nvSpPr>
        <p:spPr>
          <a:xfrm>
            <a:off x="12444819" y="5613845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企业内推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444820" y="6642163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众多一线企业的内推岗位等你拿</a:t>
            </a:r>
          </a:p>
        </p:txBody>
      </p:sp>
      <p:sp>
        <p:nvSpPr>
          <p:cNvPr id="25" name="ïśľîḍè"/>
          <p:cNvSpPr txBox="1"/>
          <p:nvPr/>
        </p:nvSpPr>
        <p:spPr>
          <a:xfrm>
            <a:off x="17080048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íṥlîḍe"/>
          <p:cNvSpPr txBox="1"/>
          <p:nvPr/>
        </p:nvSpPr>
        <p:spPr>
          <a:xfrm>
            <a:off x="17080048" y="5613845"/>
            <a:ext cx="3395728" cy="944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升级更新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080048" y="6642164"/>
            <a:ext cx="3323734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最新技术一直免费学</a:t>
            </a:r>
          </a:p>
        </p:txBody>
      </p:sp>
      <p:sp>
        <p:nvSpPr>
          <p:cNvPr id="28" name="ïśľîḍè"/>
          <p:cNvSpPr txBox="1"/>
          <p:nvPr/>
        </p:nvSpPr>
        <p:spPr>
          <a:xfrm>
            <a:off x="3972299" y="977391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íṥlîḍe"/>
          <p:cNvSpPr txBox="1"/>
          <p:nvPr/>
        </p:nvSpPr>
        <p:spPr>
          <a:xfrm>
            <a:off x="3972299" y="8829588"/>
            <a:ext cx="3395728" cy="944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钱程无忧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72299" y="9857907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46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Toppro</a:t>
            </a:r>
            <a:r>
              <a:rPr lang="zh-CN" altLang="en-US" sz="2646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优先权，告别死工资</a:t>
            </a:r>
          </a:p>
        </p:txBody>
      </p:sp>
      <p:sp>
        <p:nvSpPr>
          <p:cNvPr id="31" name="ïśľîḍè"/>
          <p:cNvSpPr txBox="1"/>
          <p:nvPr/>
        </p:nvSpPr>
        <p:spPr>
          <a:xfrm>
            <a:off x="8275154" y="977391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íṥlîḍe"/>
          <p:cNvSpPr txBox="1"/>
          <p:nvPr/>
        </p:nvSpPr>
        <p:spPr>
          <a:xfrm>
            <a:off x="8275154" y="8829588"/>
            <a:ext cx="3395728" cy="944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涨薪无忧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75154" y="9795512"/>
            <a:ext cx="3323734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毕业不满三年的学员学完课程不涨</a:t>
            </a:r>
            <a:r>
              <a:rPr lang="en-US" altLang="zh-CN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5K</a:t>
            </a:r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，全额退款</a:t>
            </a:r>
          </a:p>
        </p:txBody>
      </p:sp>
    </p:spTree>
    <p:extLst>
      <p:ext uri="{BB962C8B-B14F-4D97-AF65-F5344CB8AC3E}">
        <p14:creationId xmlns:p14="http://schemas.microsoft.com/office/powerpoint/2010/main" val="1730672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YING IMPRESSION FID FEIZHAO    qq:1964271550"/>
          <p:cNvSpPr txBox="1"/>
          <p:nvPr/>
        </p:nvSpPr>
        <p:spPr>
          <a:xfrm>
            <a:off x="14792408" y="3372767"/>
            <a:ext cx="20758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>
                <a:solidFill>
                  <a:srgbClr val="33C3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42" name="FLYING IMPRESSION FID FEIZHAO    qq:1964271550"/>
          <p:cNvSpPr txBox="1"/>
          <p:nvPr/>
        </p:nvSpPr>
        <p:spPr>
          <a:xfrm>
            <a:off x="14792408" y="4037063"/>
            <a:ext cx="5274635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不再仅限于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死工资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，技术价值最大化。</a:t>
            </a:r>
          </a:p>
        </p:txBody>
      </p:sp>
      <p:sp>
        <p:nvSpPr>
          <p:cNvPr id="43" name="FLYING IMPRESSION FID FEIZHAO    qq:1964271550"/>
          <p:cNvSpPr txBox="1"/>
          <p:nvPr/>
        </p:nvSpPr>
        <p:spPr>
          <a:xfrm>
            <a:off x="14792408" y="8174582"/>
            <a:ext cx="20758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34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44" name="FLYING IMPRESSION FID FEIZHAO    qq:1964271550"/>
          <p:cNvSpPr txBox="1"/>
          <p:nvPr/>
        </p:nvSpPr>
        <p:spPr>
          <a:xfrm>
            <a:off x="14792408" y="8872476"/>
            <a:ext cx="5274635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年工作经验的人学习完本课程未涨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，全额退费。</a:t>
            </a: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4919025" y="3372425"/>
            <a:ext cx="3378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4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46" name="FLYING IMPRESSION FID FEIZHAO    qq:1964271550"/>
          <p:cNvSpPr txBox="1"/>
          <p:nvPr/>
        </p:nvSpPr>
        <p:spPr>
          <a:xfrm>
            <a:off x="2972343" y="4070661"/>
            <a:ext cx="5325676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凡是基于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平台的应用开发都不再有技术壁垒。</a:t>
            </a: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6222202" y="8174582"/>
            <a:ext cx="20758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40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48" name="FLYING IMPRESSION FID FEIZHAO    qq:1964271550"/>
          <p:cNvSpPr txBox="1"/>
          <p:nvPr/>
        </p:nvSpPr>
        <p:spPr>
          <a:xfrm>
            <a:off x="2972343" y="8872478"/>
            <a:ext cx="5325676" cy="1680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不管是公司还是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都有机会，能力接触到更高端的圈子，增加新的机遇。</a:t>
            </a: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rot="2700000">
            <a:off x="8528076" y="4297306"/>
            <a:ext cx="3449723" cy="2762778"/>
          </a:xfrm>
          <a:prstGeom prst="roundRect">
            <a:avLst/>
          </a:prstGeom>
          <a:solidFill>
            <a:srgbClr val="EB5F56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rot="2700000">
            <a:off x="11444941" y="3952769"/>
            <a:ext cx="2759779" cy="3449723"/>
          </a:xfrm>
          <a:prstGeom prst="roundRect">
            <a:avLst/>
          </a:prstGeom>
          <a:solidFill>
            <a:srgbClr val="33C3AB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3" name="FLYING IMPRESSION FID FEIZHAO    qq:1964271550"/>
          <p:cNvSpPr/>
          <p:nvPr/>
        </p:nvSpPr>
        <p:spPr bwMode="auto">
          <a:xfrm rot="2700000">
            <a:off x="11098909" y="6868138"/>
            <a:ext cx="3449723" cy="2762778"/>
          </a:xfrm>
          <a:prstGeom prst="roundRect">
            <a:avLst/>
          </a:prstGeom>
          <a:solidFill>
            <a:srgbClr val="364555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4" name="FLYING IMPRESSION FID FEIZHAO    qq:1964271550"/>
          <p:cNvSpPr/>
          <p:nvPr/>
        </p:nvSpPr>
        <p:spPr bwMode="auto">
          <a:xfrm rot="2700000">
            <a:off x="8827194" y="6570516"/>
            <a:ext cx="2759779" cy="3449723"/>
          </a:xfrm>
          <a:prstGeom prst="roundRect">
            <a:avLst/>
          </a:prstGeom>
          <a:solidFill>
            <a:srgbClr val="FCB030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11951522" y="5059859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60" name="FLYING IMPRESSION FID FEIZHAO    qq:1964271550"/>
          <p:cNvSpPr/>
          <p:nvPr/>
        </p:nvSpPr>
        <p:spPr>
          <a:xfrm>
            <a:off x="9059917" y="6271826"/>
            <a:ext cx="2593169" cy="1472125"/>
          </a:xfrm>
          <a:custGeom>
            <a:avLst/>
            <a:gdLst>
              <a:gd name="connsiteX0" fmla="*/ 0 w 1624676"/>
              <a:gd name="connsiteY0" fmla="*/ 0 h 711399"/>
              <a:gd name="connsiteX1" fmla="*/ 1624676 w 1624676"/>
              <a:gd name="connsiteY1" fmla="*/ 0 h 711399"/>
              <a:gd name="connsiteX2" fmla="*/ 984649 w 1624676"/>
              <a:gd name="connsiteY2" fmla="*/ 640026 h 711399"/>
              <a:gd name="connsiteX3" fmla="*/ 640025 w 1624676"/>
              <a:gd name="connsiteY3" fmla="*/ 640026 h 711399"/>
              <a:gd name="connsiteX4" fmla="*/ 0 w 1624676"/>
              <a:gd name="connsiteY4" fmla="*/ 0 h 711399"/>
              <a:gd name="connsiteX0-1" fmla="*/ 0 w 1624676"/>
              <a:gd name="connsiteY0-2" fmla="*/ 67663 h 779062"/>
              <a:gd name="connsiteX1-3" fmla="*/ 778439 w 1624676"/>
              <a:gd name="connsiteY1-4" fmla="*/ 0 h 779062"/>
              <a:gd name="connsiteX2-5" fmla="*/ 1624676 w 1624676"/>
              <a:gd name="connsiteY2-6" fmla="*/ 67663 h 779062"/>
              <a:gd name="connsiteX3-7" fmla="*/ 984649 w 1624676"/>
              <a:gd name="connsiteY3-8" fmla="*/ 707689 h 779062"/>
              <a:gd name="connsiteX4-9" fmla="*/ 640025 w 1624676"/>
              <a:gd name="connsiteY4-10" fmla="*/ 707689 h 779062"/>
              <a:gd name="connsiteX5" fmla="*/ 0 w 1624676"/>
              <a:gd name="connsiteY5" fmla="*/ 67663 h 779062"/>
              <a:gd name="connsiteX0-11" fmla="*/ 0 w 1624676"/>
              <a:gd name="connsiteY0-12" fmla="*/ 67663 h 779062"/>
              <a:gd name="connsiteX1-13" fmla="*/ 778439 w 1624676"/>
              <a:gd name="connsiteY1-14" fmla="*/ 0 h 779062"/>
              <a:gd name="connsiteX2-15" fmla="*/ 1624676 w 1624676"/>
              <a:gd name="connsiteY2-16" fmla="*/ 67663 h 779062"/>
              <a:gd name="connsiteX3-17" fmla="*/ 1372328 w 1624676"/>
              <a:gd name="connsiteY3-18" fmla="*/ 311085 h 779062"/>
              <a:gd name="connsiteX4-19" fmla="*/ 984649 w 1624676"/>
              <a:gd name="connsiteY4-20" fmla="*/ 707689 h 779062"/>
              <a:gd name="connsiteX5-21" fmla="*/ 640025 w 1624676"/>
              <a:gd name="connsiteY5-22" fmla="*/ 707689 h 779062"/>
              <a:gd name="connsiteX6" fmla="*/ 0 w 1624676"/>
              <a:gd name="connsiteY6" fmla="*/ 67663 h 779062"/>
              <a:gd name="connsiteX0-23" fmla="*/ 0 w 1624676"/>
              <a:gd name="connsiteY0-24" fmla="*/ 67663 h 779062"/>
              <a:gd name="connsiteX1-25" fmla="*/ 778439 w 1624676"/>
              <a:gd name="connsiteY1-26" fmla="*/ 0 h 779062"/>
              <a:gd name="connsiteX2-27" fmla="*/ 1624676 w 1624676"/>
              <a:gd name="connsiteY2-28" fmla="*/ 67663 h 779062"/>
              <a:gd name="connsiteX3-29" fmla="*/ 1372328 w 1624676"/>
              <a:gd name="connsiteY3-30" fmla="*/ 311085 h 779062"/>
              <a:gd name="connsiteX4-31" fmla="*/ 984649 w 1624676"/>
              <a:gd name="connsiteY4-32" fmla="*/ 707689 h 779062"/>
              <a:gd name="connsiteX5-33" fmla="*/ 640025 w 1624676"/>
              <a:gd name="connsiteY5-34" fmla="*/ 707689 h 779062"/>
              <a:gd name="connsiteX6-35" fmla="*/ 0 w 1624676"/>
              <a:gd name="connsiteY6-36" fmla="*/ 67663 h 779062"/>
              <a:gd name="connsiteX0-37" fmla="*/ 0 w 1372328"/>
              <a:gd name="connsiteY0-38" fmla="*/ 67663 h 779062"/>
              <a:gd name="connsiteX1-39" fmla="*/ 778439 w 1372328"/>
              <a:gd name="connsiteY1-40" fmla="*/ 0 h 779062"/>
              <a:gd name="connsiteX2-41" fmla="*/ 1115629 w 1372328"/>
              <a:gd name="connsiteY2-42" fmla="*/ 114797 h 779062"/>
              <a:gd name="connsiteX3-43" fmla="*/ 1372328 w 1372328"/>
              <a:gd name="connsiteY3-44" fmla="*/ 311085 h 779062"/>
              <a:gd name="connsiteX4-45" fmla="*/ 984649 w 1372328"/>
              <a:gd name="connsiteY4-46" fmla="*/ 707689 h 779062"/>
              <a:gd name="connsiteX5-47" fmla="*/ 640025 w 1372328"/>
              <a:gd name="connsiteY5-48" fmla="*/ 707689 h 779062"/>
              <a:gd name="connsiteX6-49" fmla="*/ 0 w 1372328"/>
              <a:gd name="connsiteY6-50" fmla="*/ 67663 h 779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1372328" h="779062">
                <a:moveTo>
                  <a:pt x="0" y="67663"/>
                </a:moveTo>
                <a:cubicBezTo>
                  <a:pt x="272049" y="67105"/>
                  <a:pt x="506390" y="558"/>
                  <a:pt x="778439" y="0"/>
                </a:cubicBezTo>
                <a:lnTo>
                  <a:pt x="1115629" y="114797"/>
                </a:lnTo>
                <a:cubicBezTo>
                  <a:pt x="1031513" y="195938"/>
                  <a:pt x="1098226" y="220517"/>
                  <a:pt x="1372328" y="311085"/>
                </a:cubicBezTo>
                <a:lnTo>
                  <a:pt x="984649" y="707689"/>
                </a:lnTo>
                <a:cubicBezTo>
                  <a:pt x="889484" y="802854"/>
                  <a:pt x="735191" y="802854"/>
                  <a:pt x="640025" y="707689"/>
                </a:cubicBezTo>
                <a:lnTo>
                  <a:pt x="0" y="67663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0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22682104" y="697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>
            <a:off x="22682104" y="2631681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>
            <a:off x="22682104" y="5266295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9" name="FLYING IMPRESSION FID FEIZHAO    qq:1964271550"/>
          <p:cNvSpPr/>
          <p:nvPr/>
        </p:nvSpPr>
        <p:spPr bwMode="auto">
          <a:xfrm>
            <a:off x="22682104" y="7900907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22682104" y="10535520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 flipV="1">
            <a:off x="618" y="10531891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3" name="FLYING IMPRESSION FID FEIZHAO    qq:1964271550"/>
          <p:cNvSpPr/>
          <p:nvPr/>
        </p:nvSpPr>
        <p:spPr bwMode="auto">
          <a:xfrm flipV="1">
            <a:off x="618" y="7900905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4" name="FLYING IMPRESSION FID FEIZHAO    qq:1964271550"/>
          <p:cNvSpPr/>
          <p:nvPr/>
        </p:nvSpPr>
        <p:spPr bwMode="auto">
          <a:xfrm flipV="1">
            <a:off x="618" y="5266291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5" name="FLYING IMPRESSION FID FEIZHAO    qq:1964271550"/>
          <p:cNvSpPr/>
          <p:nvPr/>
        </p:nvSpPr>
        <p:spPr bwMode="auto">
          <a:xfrm flipV="1">
            <a:off x="618" y="2631679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618" y="696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12295892" y="8054821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5" name="FLYING IMPRESSION FID FEIZHAO    qq:1964271550"/>
          <p:cNvSpPr txBox="1"/>
          <p:nvPr/>
        </p:nvSpPr>
        <p:spPr>
          <a:xfrm>
            <a:off x="8854569" y="5044261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012957" y="8070418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357343" y="1107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良性循环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502178" y="12186917"/>
            <a:ext cx="18177344" cy="4704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  <p:extLst>
      <p:ext uri="{BB962C8B-B14F-4D97-AF65-F5344CB8AC3E}">
        <p14:creationId xmlns:p14="http://schemas.microsoft.com/office/powerpoint/2010/main" val="66614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2" grpId="0" bldLvl="0" animBg="1"/>
      <p:bldP spid="53" grpId="0" bldLvl="0" animBg="1"/>
      <p:bldP spid="54" grpId="0" bldLvl="0" animBg="1"/>
      <p:bldP spid="58" grpId="0"/>
      <p:bldP spid="60" grpId="0" bldLvl="0" animBg="1"/>
      <p:bldP spid="4" grpId="0"/>
      <p:bldP spid="5" grpId="0"/>
      <p:bldP spid="6" grpId="0"/>
      <p:bldP spid="7" grpId="0"/>
      <p:bldP spid="8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FID FEIZHAO    qq:1964271550"/>
          <p:cNvSpPr/>
          <p:nvPr/>
        </p:nvSpPr>
        <p:spPr>
          <a:xfrm>
            <a:off x="-2937661" y="-2483275"/>
            <a:ext cx="12086621" cy="15596218"/>
          </a:xfrm>
          <a:prstGeom prst="blockArc">
            <a:avLst>
              <a:gd name="adj1" fmla="val 18900000"/>
              <a:gd name="adj2" fmla="val 4088250"/>
              <a:gd name="adj3" fmla="val 0"/>
            </a:avLst>
          </a:prstGeom>
          <a:ln w="38100">
            <a:solidFill>
              <a:srgbClr val="364555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FLYING IMPRESSION FID FEIZHAO    qq:1964271550"/>
          <p:cNvGrpSpPr/>
          <p:nvPr/>
        </p:nvGrpSpPr>
        <p:grpSpPr>
          <a:xfrm>
            <a:off x="9048677" y="11478"/>
            <a:ext cx="10579151" cy="1929505"/>
            <a:chOff x="4527649" y="1472239"/>
            <a:chExt cx="5598583" cy="1021112"/>
          </a:xfrm>
        </p:grpSpPr>
        <p:sp>
          <p:nvSpPr>
            <p:cNvPr id="16" name="FLYING IMPRESSION FID FEIZHAO    qq:1964271550"/>
            <p:cNvSpPr/>
            <p:nvPr/>
          </p:nvSpPr>
          <p:spPr>
            <a:xfrm>
              <a:off x="5242970" y="1574334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YING IMPRESSION FID FEIZHAO    qq:1964271550"/>
            <p:cNvSpPr/>
            <p:nvPr/>
          </p:nvSpPr>
          <p:spPr>
            <a:xfrm>
              <a:off x="4527649" y="1472239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EB5F5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LYING IMPRESSION FID FEIZHAO    qq:1964271550"/>
            <p:cNvSpPr txBox="1"/>
            <p:nvPr/>
          </p:nvSpPr>
          <p:spPr>
            <a:xfrm>
              <a:off x="4661187" y="1621782"/>
              <a:ext cx="754036" cy="72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8" name="FLYING IMPRESSION FID FEIZHAO    qq:1964271550"/>
            <p:cNvSpPr txBox="1"/>
            <p:nvPr/>
          </p:nvSpPr>
          <p:spPr>
            <a:xfrm>
              <a:off x="5722509" y="1598750"/>
              <a:ext cx="3792293" cy="64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项目开发必备底层知识</a:t>
              </a:r>
              <a:endPara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grpSp>
        <p:nvGrpSpPr>
          <p:cNvPr id="3" name="FLYING IMPRESSION FID FEIZHAO    qq:1964271550"/>
          <p:cNvGrpSpPr/>
          <p:nvPr/>
        </p:nvGrpSpPr>
        <p:grpSpPr>
          <a:xfrm>
            <a:off x="9941622" y="2577962"/>
            <a:ext cx="10579151" cy="1929505"/>
            <a:chOff x="4990678" y="3085716"/>
            <a:chExt cx="5598583" cy="1021112"/>
          </a:xfrm>
        </p:grpSpPr>
        <p:sp>
          <p:nvSpPr>
            <p:cNvPr id="18" name="FLYING IMPRESSION FID FEIZHAO    qq:1964271550"/>
            <p:cNvSpPr/>
            <p:nvPr/>
          </p:nvSpPr>
          <p:spPr>
            <a:xfrm>
              <a:off x="5705999" y="3187811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LYING IMPRESSION FID FEIZHAO    qq:1964271550"/>
            <p:cNvSpPr/>
            <p:nvPr/>
          </p:nvSpPr>
          <p:spPr>
            <a:xfrm>
              <a:off x="4990678" y="3085716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LYING IMPRESSION FID FEIZHAO    qq:1964271550"/>
            <p:cNvSpPr txBox="1"/>
            <p:nvPr/>
          </p:nvSpPr>
          <p:spPr>
            <a:xfrm>
              <a:off x="5124216" y="3235259"/>
              <a:ext cx="754036" cy="72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4" name="FLYING IMPRESSION FID FEIZHAO    qq:1964271550"/>
          <p:cNvGrpSpPr/>
          <p:nvPr/>
        </p:nvGrpSpPr>
        <p:grpSpPr>
          <a:xfrm>
            <a:off x="9813015" y="5314834"/>
            <a:ext cx="10579151" cy="1929505"/>
            <a:chOff x="4527649" y="4699193"/>
            <a:chExt cx="5598583" cy="1021112"/>
          </a:xfrm>
        </p:grpSpPr>
        <p:sp>
          <p:nvSpPr>
            <p:cNvPr id="25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YING IMPRESSION FID FEIZHAO    qq:1964271550"/>
            <p:cNvSpPr/>
            <p:nvPr/>
          </p:nvSpPr>
          <p:spPr>
            <a:xfrm>
              <a:off x="45276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FCB03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LYING IMPRESSION FID FEIZHAO    qq:1964271550"/>
            <p:cNvSpPr txBox="1"/>
            <p:nvPr/>
          </p:nvSpPr>
          <p:spPr>
            <a:xfrm>
              <a:off x="4661912" y="4825011"/>
              <a:ext cx="754036" cy="72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1" name="FLYING IMPRESSION FID FEIZHAO    qq:1964271550"/>
          <p:cNvSpPr txBox="1"/>
          <p:nvPr/>
        </p:nvSpPr>
        <p:spPr>
          <a:xfrm>
            <a:off x="979930" y="4857072"/>
            <a:ext cx="7579792" cy="113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805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6805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6805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22682104" y="697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22682104" y="2631681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22682104" y="5266295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22682104" y="7900907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22682104" y="10535520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618" y="10531891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618" y="7900905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618" y="5266291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618" y="2631679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618" y="696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12277219" y="2855525"/>
            <a:ext cx="8243552" cy="1226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Q </a:t>
            </a:r>
            <a:r>
              <a:rPr lang="en-US" altLang="zh-CN" sz="3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r>
              <a:rPr lang="zh-CN" altLang="en-US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源码与</a:t>
            </a:r>
            <a:r>
              <a: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</a:t>
            </a: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12102034" y="5610504"/>
            <a:ext cx="7165964" cy="1226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腾讯内部调优专题</a:t>
            </a:r>
            <a:endParaRPr lang="en-US" altLang="zh-CN" sz="3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931085" y="7888628"/>
            <a:ext cx="10459160" cy="1929505"/>
            <a:chOff x="4726158" y="4174326"/>
            <a:chExt cx="5534786" cy="1021057"/>
          </a:xfrm>
        </p:grpSpPr>
        <p:grpSp>
          <p:nvGrpSpPr>
            <p:cNvPr id="9" name="FLYING IMPRESSION FID FEIZHAO    qq:1964271550"/>
            <p:cNvGrpSpPr/>
            <p:nvPr/>
          </p:nvGrpSpPr>
          <p:grpSpPr>
            <a:xfrm>
              <a:off x="4726158" y="4174326"/>
              <a:ext cx="5534786" cy="1021057"/>
              <a:chOff x="4591149" y="4699193"/>
              <a:chExt cx="5535083" cy="1021112"/>
            </a:xfrm>
          </p:grpSpPr>
          <p:sp>
            <p:nvSpPr>
              <p:cNvPr id="10" name="FLYING IMPRESSION FID FEIZHAO    qq:1964271550"/>
              <p:cNvSpPr/>
              <p:nvPr/>
            </p:nvSpPr>
            <p:spPr>
              <a:xfrm>
                <a:off x="5242970" y="4801288"/>
                <a:ext cx="4883262" cy="816889"/>
              </a:xfrm>
              <a:prstGeom prst="homePlate">
                <a:avLst/>
              </a:prstGeom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FLYING IMPRESSION FID FEIZHAO    qq:1964271550"/>
              <p:cNvSpPr/>
              <p:nvPr/>
            </p:nvSpPr>
            <p:spPr>
              <a:xfrm>
                <a:off x="4591149" y="4699193"/>
                <a:ext cx="1021112" cy="1021112"/>
              </a:xfrm>
              <a:prstGeom prst="ellipse">
                <a:avLst/>
              </a:prstGeom>
              <a:solidFill>
                <a:srgbClr val="ECEFF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FLYING IMPRESSION FID FEIZHAO    qq:1964271550"/>
              <p:cNvSpPr txBox="1"/>
              <p:nvPr/>
            </p:nvSpPr>
            <p:spPr>
              <a:xfrm>
                <a:off x="4694932" y="4825011"/>
                <a:ext cx="754036" cy="726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315" b="1" dirty="0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</p:grpSp>
        <p:sp>
          <p:nvSpPr>
            <p:cNvPr id="13" name="FLYING IMPRESSION FID FEIZHAO    qq:1964271550"/>
            <p:cNvSpPr txBox="1"/>
            <p:nvPr/>
          </p:nvSpPr>
          <p:spPr>
            <a:xfrm>
              <a:off x="5908141" y="4333982"/>
              <a:ext cx="3792090" cy="64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高级音视频专题</a:t>
              </a:r>
              <a:endPara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sp>
        <p:nvSpPr>
          <p:cNvPr id="53" name="FLYING IMPRESSION FID FEIZHAO    qq:1964271550"/>
          <p:cNvSpPr txBox="1"/>
          <p:nvPr/>
        </p:nvSpPr>
        <p:spPr>
          <a:xfrm>
            <a:off x="357286" y="12300848"/>
            <a:ext cx="18177344" cy="4704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毕业未满三年学完本高级课程未加薪</a:t>
            </a: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7871498" y="10178422"/>
            <a:ext cx="10459160" cy="1929505"/>
            <a:chOff x="4726158" y="4174326"/>
            <a:chExt cx="5534786" cy="1021057"/>
          </a:xfrm>
        </p:grpSpPr>
        <p:grpSp>
          <p:nvGrpSpPr>
            <p:cNvPr id="58" name="FLYING IMPRESSION FID FEIZHAO    qq:1964271550"/>
            <p:cNvGrpSpPr/>
            <p:nvPr/>
          </p:nvGrpSpPr>
          <p:grpSpPr>
            <a:xfrm>
              <a:off x="4726158" y="4174326"/>
              <a:ext cx="5534786" cy="1021057"/>
              <a:chOff x="4591149" y="4699193"/>
              <a:chExt cx="5535083" cy="1021112"/>
            </a:xfrm>
          </p:grpSpPr>
          <p:sp>
            <p:nvSpPr>
              <p:cNvPr id="60" name="FLYING IMPRESSION FID FEIZHAO    qq:1964271550"/>
              <p:cNvSpPr/>
              <p:nvPr/>
            </p:nvSpPr>
            <p:spPr>
              <a:xfrm>
                <a:off x="5242970" y="4801288"/>
                <a:ext cx="4883262" cy="816889"/>
              </a:xfrm>
              <a:prstGeom prst="homePlat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1" name="FLYING IMPRESSION FID FEIZHAO    qq:1964271550"/>
              <p:cNvSpPr/>
              <p:nvPr/>
            </p:nvSpPr>
            <p:spPr>
              <a:xfrm>
                <a:off x="4591149" y="4699193"/>
                <a:ext cx="1021112" cy="1021112"/>
              </a:xfrm>
              <a:prstGeom prst="ellipse">
                <a:avLst/>
              </a:prstGeom>
              <a:solidFill>
                <a:srgbClr val="ECEFF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FLYING IMPRESSION FID FEIZHAO    qq:1964271550"/>
              <p:cNvSpPr txBox="1"/>
              <p:nvPr/>
            </p:nvSpPr>
            <p:spPr>
              <a:xfrm>
                <a:off x="4694932" y="4825011"/>
                <a:ext cx="754036" cy="726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315" b="1" dirty="0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</a:p>
            </p:txBody>
          </p:sp>
        </p:grpSp>
        <p:sp>
          <p:nvSpPr>
            <p:cNvPr id="59" name="FLYING IMPRESSION FID FEIZHAO    qq:1964271550"/>
            <p:cNvSpPr txBox="1"/>
            <p:nvPr/>
          </p:nvSpPr>
          <p:spPr>
            <a:xfrm>
              <a:off x="5908141" y="4333982"/>
              <a:ext cx="3792090" cy="64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</a:t>
              </a:r>
              <a:r>
                <a:rPr lang="en-US" altLang="zh-CN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T3.3</a:t>
              </a: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架构师</a:t>
              </a:r>
              <a:endPara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99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3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8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199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1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913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>
            <a:extLst>
              <a:ext uri="{FF2B5EF4-FFF2-40B4-BE49-F238E27FC236}">
                <a16:creationId xmlns="" xmlns:a16="http://schemas.microsoft.com/office/drawing/2014/main" id="{71FBCDB7-A784-49F6-982C-0E657C261630}"/>
              </a:ext>
            </a:extLst>
          </p:cNvPr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FF717F27-AEFA-42AD-A144-267B78F03F8B}"/>
                </a:ext>
              </a:extLst>
            </p:cNvPr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>
              <a:extLst>
                <a:ext uri="{FF2B5EF4-FFF2-40B4-BE49-F238E27FC236}">
                  <a16:creationId xmlns="" xmlns:a16="http://schemas.microsoft.com/office/drawing/2014/main" id="{904C03C2-7596-4128-A9EC-4E5AB8FB10D9}"/>
                </a:ext>
              </a:extLst>
            </p:cNvPr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音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="" xmlns:a16="http://schemas.microsoft.com/office/drawing/2014/main" id="{B1845E35-C357-4BA9-84E6-45B55275665A}"/>
              </a:ext>
            </a:extLst>
          </p:cNvPr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>
              <a:extLst>
                <a:ext uri="{FF2B5EF4-FFF2-40B4-BE49-F238E27FC236}">
                  <a16:creationId xmlns="" xmlns:a16="http://schemas.microsoft.com/office/drawing/2014/main" id="{EC7E5998-4C23-47CE-8FF8-01E931F4A869}"/>
                </a:ext>
              </a:extLst>
            </p:cNvPr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>
                <a:extLst>
                  <a:ext uri="{FF2B5EF4-FFF2-40B4-BE49-F238E27FC236}">
                    <a16:creationId xmlns="" xmlns:a16="http://schemas.microsoft.com/office/drawing/2014/main" id="{96644146-FD55-4412-807C-A9DA6D8F10E9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îṩľíḋe">
                <a:extLst>
                  <a:ext uri="{FF2B5EF4-FFF2-40B4-BE49-F238E27FC236}">
                    <a16:creationId xmlns="" xmlns:a16="http://schemas.microsoft.com/office/drawing/2014/main" id="{25F03D11-E6A2-46D7-9606-24C83CE9483D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í$ḷíďê">
                <a:extLst>
                  <a:ext uri="{FF2B5EF4-FFF2-40B4-BE49-F238E27FC236}">
                    <a16:creationId xmlns="" xmlns:a16="http://schemas.microsoft.com/office/drawing/2014/main" id="{EEB8D930-7F14-4A48-820F-ECBC99D506B6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="" xmlns:a16="http://schemas.microsoft.com/office/drawing/2014/main" id="{C531E749-6E6A-4588-A674-50C86EC61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>
                <a:extLst>
                  <a:ext uri="{FF2B5EF4-FFF2-40B4-BE49-F238E27FC236}">
                    <a16:creationId xmlns="" xmlns:a16="http://schemas.microsoft.com/office/drawing/2014/main" id="{C4D546B1-0C0A-4EB7-88D7-ECC1AB5D8115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</a:p>
            </p:txBody>
          </p:sp>
          <p:sp>
            <p:nvSpPr>
              <p:cNvPr id="41" name="ï$1îḓè">
                <a:extLst>
                  <a:ext uri="{FF2B5EF4-FFF2-40B4-BE49-F238E27FC236}">
                    <a16:creationId xmlns="" xmlns:a16="http://schemas.microsoft.com/office/drawing/2014/main" id="{4E98EC80-1BFE-42B9-80D8-EE0B9132EA8A}"/>
                  </a:ext>
                </a:extLst>
              </p:cNvPr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直播（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腾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="" xmlns:a16="http://schemas.microsoft.com/office/drawing/2014/main" id="{794F2E0C-1545-45C7-BDDC-08B2B73C56A0}"/>
                </a:ext>
              </a:extLst>
            </p:cNvPr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>
                <a:extLst>
                  <a:ext uri="{FF2B5EF4-FFF2-40B4-BE49-F238E27FC236}">
                    <a16:creationId xmlns="" xmlns:a16="http://schemas.microsoft.com/office/drawing/2014/main" id="{FE038554-2D6A-4822-9A3C-CF3D7EAA8570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" name="î$ļiḍè">
                <a:extLst>
                  <a:ext uri="{FF2B5EF4-FFF2-40B4-BE49-F238E27FC236}">
                    <a16:creationId xmlns="" xmlns:a16="http://schemas.microsoft.com/office/drawing/2014/main" id="{289423F1-8C42-447F-AF09-493D038537C1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iṩļïḓê">
                <a:extLst>
                  <a:ext uri="{FF2B5EF4-FFF2-40B4-BE49-F238E27FC236}">
                    <a16:creationId xmlns="" xmlns:a16="http://schemas.microsoft.com/office/drawing/2014/main" id="{BF1AA53E-BD3E-4A76-A54D-CAF1C95F36DD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="" xmlns:a16="http://schemas.microsoft.com/office/drawing/2014/main" id="{6F029590-4136-4DBA-9A62-44833A639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>
                <a:extLst>
                  <a:ext uri="{FF2B5EF4-FFF2-40B4-BE49-F238E27FC236}">
                    <a16:creationId xmlns="" xmlns:a16="http://schemas.microsoft.com/office/drawing/2014/main" id="{58217DFD-C0EF-4A30-BAAF-D624D0E34C04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</a:p>
            </p:txBody>
          </p:sp>
          <p:sp>
            <p:nvSpPr>
              <p:cNvPr id="35" name="isľíḑè">
                <a:extLst>
                  <a:ext uri="{FF2B5EF4-FFF2-40B4-BE49-F238E27FC236}">
                    <a16:creationId xmlns="" xmlns:a16="http://schemas.microsoft.com/office/drawing/2014/main" id="{D4AEDC30-1F36-4598-8C8B-8F5AC9E4CFFF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="" xmlns:a16="http://schemas.microsoft.com/office/drawing/2014/main" id="{61BDEFEF-8C9B-40C6-A17E-9EADE48F06C1}"/>
                </a:ext>
              </a:extLst>
            </p:cNvPr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>
                <a:extLst>
                  <a:ext uri="{FF2B5EF4-FFF2-40B4-BE49-F238E27FC236}">
                    <a16:creationId xmlns="" xmlns:a16="http://schemas.microsoft.com/office/drawing/2014/main" id="{3FF54F34-98A6-4A52-894D-C87D1BC26353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îṩľíḋe">
                <a:extLst>
                  <a:ext uri="{FF2B5EF4-FFF2-40B4-BE49-F238E27FC236}">
                    <a16:creationId xmlns="" xmlns:a16="http://schemas.microsoft.com/office/drawing/2014/main" id="{8E419898-AA93-4AD9-B887-8488A59F22CE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9" name="í$ḷíďê">
                <a:extLst>
                  <a:ext uri="{FF2B5EF4-FFF2-40B4-BE49-F238E27FC236}">
                    <a16:creationId xmlns="" xmlns:a16="http://schemas.microsoft.com/office/drawing/2014/main" id="{B19C0BE7-B27F-41B4-8680-3F5B6F21C850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="" xmlns:a16="http://schemas.microsoft.com/office/drawing/2014/main" id="{E4FE3D50-62C9-43F3-98AB-2FCE8F673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>
                <a:extLst>
                  <a:ext uri="{FF2B5EF4-FFF2-40B4-BE49-F238E27FC236}">
                    <a16:creationId xmlns="" xmlns:a16="http://schemas.microsoft.com/office/drawing/2014/main" id="{79CC2581-102B-4E4C-A70D-D476C9CF9C0B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ï$1îḓè">
                <a:extLst>
                  <a:ext uri="{FF2B5EF4-FFF2-40B4-BE49-F238E27FC236}">
                    <a16:creationId xmlns="" xmlns:a16="http://schemas.microsoft.com/office/drawing/2014/main" id="{667E7836-260F-4EF5-A6E3-8A5A97769496}"/>
                  </a:ext>
                </a:extLst>
              </p:cNvPr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="" xmlns:a16="http://schemas.microsoft.com/office/drawing/2014/main" id="{E5C1E59B-C89B-4CE3-89F5-025E540A1C7A}"/>
                </a:ext>
              </a:extLst>
            </p:cNvPr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>
                <a:extLst>
                  <a:ext uri="{FF2B5EF4-FFF2-40B4-BE49-F238E27FC236}">
                    <a16:creationId xmlns="" xmlns:a16="http://schemas.microsoft.com/office/drawing/2014/main" id="{37B6E630-D3FF-44E3-84B7-3E67C5C35AE8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î$ļiḍè">
                <a:extLst>
                  <a:ext uri="{FF2B5EF4-FFF2-40B4-BE49-F238E27FC236}">
                    <a16:creationId xmlns="" xmlns:a16="http://schemas.microsoft.com/office/drawing/2014/main" id="{B3CE2CBD-7893-4A6F-98FD-DBDE6F045F1A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iṩļïḓê">
                <a:extLst>
                  <a:ext uri="{FF2B5EF4-FFF2-40B4-BE49-F238E27FC236}">
                    <a16:creationId xmlns="" xmlns:a16="http://schemas.microsoft.com/office/drawing/2014/main" id="{AA0F56B6-9808-4657-90CB-B314860D3238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="" xmlns:a16="http://schemas.microsoft.com/office/drawing/2014/main" id="{8EBF9698-666F-4D1B-B9D5-C2990819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>
                <a:extLst>
                  <a:ext uri="{FF2B5EF4-FFF2-40B4-BE49-F238E27FC236}">
                    <a16:creationId xmlns="" xmlns:a16="http://schemas.microsoft.com/office/drawing/2014/main" id="{E26CFBD0-F0C7-478A-8E5A-6BCD6EC3B005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isľíḑè">
                <a:extLst>
                  <a:ext uri="{FF2B5EF4-FFF2-40B4-BE49-F238E27FC236}">
                    <a16:creationId xmlns="" xmlns:a16="http://schemas.microsoft.com/office/drawing/2014/main" id="{3E626D86-95AE-443C-9450-9640F1484F1D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视频媒体平台（芒果</a:t>
                </a:r>
                <a:r>
                  <a:rPr lang="en-US" altLang="zh-CN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TV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</a:t>
            </a:r>
            <a:r>
              <a:rPr lang="en-US" altLang="zh-CN" dirty="0" smtClean="0"/>
              <a:t>(</a:t>
            </a:r>
            <a:r>
              <a:rPr lang="zh-CN" altLang="en-US" dirty="0" smtClean="0"/>
              <a:t>就业前景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1124694" y="2655175"/>
            <a:ext cx="18179999" cy="7434118"/>
            <a:chOff x="1034694" y="2605988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1034694" y="2605988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1270943" y="3360473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学员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中就职于全国各大公司。从事音视频相关产品开发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28163</TotalTime>
  <Words>4352</Words>
  <Application>Microsoft Office PowerPoint</Application>
  <PresentationFormat>自定义</PresentationFormat>
  <Paragraphs>530</Paragraphs>
  <Slides>76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6" baseType="lpstr">
      <vt:lpstr>Helvetica Neue Medium</vt:lpstr>
      <vt:lpstr>Menlo</vt:lpstr>
      <vt:lpstr>Noto Sans CJK SC Medium</vt:lpstr>
      <vt:lpstr>Source Han Sans CN Normal</vt:lpstr>
      <vt:lpstr>等线</vt:lpstr>
      <vt:lpstr>等线 Light</vt:lpstr>
      <vt:lpstr>方正姚体</vt:lpstr>
      <vt:lpstr>黑体</vt:lpstr>
      <vt:lpstr>思源黑体 CN Bold</vt:lpstr>
      <vt:lpstr>思源黑体 CN Light</vt:lpstr>
      <vt:lpstr>思源黑体 CN Medium</vt:lpstr>
      <vt:lpstr>思源黑体 CN Normal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David老师</vt:lpstr>
      <vt:lpstr>PowerPoint 演示文稿</vt:lpstr>
      <vt:lpstr>PowerPoint 演示文稿</vt:lpstr>
      <vt:lpstr>讲师介绍</vt:lpstr>
      <vt:lpstr>需要视频+上课资料 加叮当</vt:lpstr>
      <vt:lpstr>PowerPoint 演示文稿</vt:lpstr>
      <vt:lpstr>为什么要学习音视频(就业前景)</vt:lpstr>
      <vt:lpstr>为什么要学习音视频（竞争力）</vt:lpstr>
      <vt:lpstr>讲师介绍</vt:lpstr>
      <vt:lpstr>PowerPoint 演示文稿</vt:lpstr>
      <vt:lpstr>音视频面试的那些事</vt:lpstr>
      <vt:lpstr>什么是音视频</vt:lpstr>
      <vt:lpstr>为什么视频需要编码</vt:lpstr>
      <vt:lpstr>PowerPoint 演示文稿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音视频面试的那些事</vt:lpstr>
      <vt:lpstr>视频编码历史</vt:lpstr>
      <vt:lpstr>H261奠定的技术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视频编码器</vt:lpstr>
      <vt:lpstr>音视频面试的那些事</vt:lpstr>
      <vt:lpstr>H264编码</vt:lpstr>
      <vt:lpstr>H264编码传输</vt:lpstr>
      <vt:lpstr>NALU单元设计</vt:lpstr>
      <vt:lpstr>切片由来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SPS与PPS</vt:lpstr>
      <vt:lpstr>音视频面试的那些事</vt:lpstr>
      <vt:lpstr>PowerPoint 演示文稿</vt:lpstr>
      <vt:lpstr>公开课专属活动</vt:lpstr>
      <vt:lpstr>PowerPoint 演示文稿</vt:lpstr>
      <vt:lpstr>我们能为您带来什么样的服务</vt:lpstr>
      <vt:lpstr>一线大厂面试诀窍</vt:lpstr>
      <vt:lpstr>PowerPoint 演示文稿</vt:lpstr>
      <vt:lpstr> 怎么成为Android高级工程师？</vt:lpstr>
      <vt:lpstr>PowerPoint 演示文稿</vt:lpstr>
      <vt:lpstr> 学员疑问</vt:lpstr>
      <vt:lpstr>公开课专属活动</vt:lpstr>
      <vt:lpstr>公开课专属活动</vt:lpstr>
      <vt:lpstr>我们能为您带来什么样的服务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maniu</cp:lastModifiedBy>
  <cp:revision>2196</cp:revision>
  <dcterms:created xsi:type="dcterms:W3CDTF">2014-06-24T08:28:00Z</dcterms:created>
  <dcterms:modified xsi:type="dcterms:W3CDTF">2022-06-02T11:58:32Z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